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3.xml" ContentType="application/vnd.openxmlformats-officedocument.presentationml.notesSlide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3"/>
  </p:notesMasterIdLst>
  <p:handoutMasterIdLst>
    <p:handoutMasterId r:id="rId54"/>
  </p:handoutMasterIdLst>
  <p:sldIdLst>
    <p:sldId id="466" r:id="rId2"/>
    <p:sldId id="286" r:id="rId3"/>
    <p:sldId id="418" r:id="rId4"/>
    <p:sldId id="287" r:id="rId5"/>
    <p:sldId id="453" r:id="rId6"/>
    <p:sldId id="458" r:id="rId7"/>
    <p:sldId id="457" r:id="rId8"/>
    <p:sldId id="456" r:id="rId9"/>
    <p:sldId id="455" r:id="rId10"/>
    <p:sldId id="454" r:id="rId11"/>
    <p:sldId id="452" r:id="rId12"/>
    <p:sldId id="288" r:id="rId13"/>
    <p:sldId id="460" r:id="rId14"/>
    <p:sldId id="459" r:id="rId15"/>
    <p:sldId id="462" r:id="rId16"/>
    <p:sldId id="463" r:id="rId17"/>
    <p:sldId id="464" r:id="rId18"/>
    <p:sldId id="413" r:id="rId19"/>
    <p:sldId id="346" r:id="rId20"/>
    <p:sldId id="290" r:id="rId21"/>
    <p:sldId id="356" r:id="rId22"/>
    <p:sldId id="355" r:id="rId23"/>
    <p:sldId id="357" r:id="rId24"/>
    <p:sldId id="358" r:id="rId25"/>
    <p:sldId id="359" r:id="rId26"/>
    <p:sldId id="360" r:id="rId27"/>
    <p:sldId id="361" r:id="rId28"/>
    <p:sldId id="354" r:id="rId29"/>
    <p:sldId id="362" r:id="rId30"/>
    <p:sldId id="363" r:id="rId31"/>
    <p:sldId id="364" r:id="rId32"/>
    <p:sldId id="365" r:id="rId33"/>
    <p:sldId id="366" r:id="rId34"/>
    <p:sldId id="367" r:id="rId35"/>
    <p:sldId id="431" r:id="rId36"/>
    <p:sldId id="406" r:id="rId37"/>
    <p:sldId id="412" r:id="rId38"/>
    <p:sldId id="407" r:id="rId39"/>
    <p:sldId id="408" r:id="rId40"/>
    <p:sldId id="409" r:id="rId41"/>
    <p:sldId id="410" r:id="rId42"/>
    <p:sldId id="411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</p:sldIdLst>
  <p:sldSz cx="12192000" cy="6858000"/>
  <p:notesSz cx="6985000" cy="9283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eifei Li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0000"/>
    <a:srgbClr val="222222"/>
    <a:srgbClr val="383838"/>
    <a:srgbClr val="E61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29"/>
    <p:restoredTop sz="93750"/>
  </p:normalViewPr>
  <p:slideViewPr>
    <p:cSldViewPr snapToObjects="1">
      <p:cViewPr>
        <p:scale>
          <a:sx n="89" d="100"/>
          <a:sy n="89" d="100"/>
        </p:scale>
        <p:origin x="-134" y="23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461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7" d="100"/>
        <a:sy n="167" d="100"/>
      </p:scale>
      <p:origin x="0" y="127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550" y="0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/>
          <a:lstStyle>
            <a:lvl1pPr algn="r">
              <a:defRPr sz="1300"/>
            </a:lvl1pPr>
          </a:lstStyle>
          <a:p>
            <a:fld id="{BE36EF20-56E6-A245-A0C6-FCE94244DF49}" type="datetimeFigureOut">
              <a:rPr lang="en-US" smtClean="0"/>
              <a:pPr/>
              <a:t>10/10/2019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7904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550" y="8817904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 anchor="b"/>
          <a:lstStyle>
            <a:lvl1pPr algn="r">
              <a:defRPr sz="1300"/>
            </a:lvl1pPr>
          </a:lstStyle>
          <a:p>
            <a:fld id="{FE1BB279-24D0-E74F-842C-97E9CC576B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6248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tiff>
</file>

<file path=ppt/media/image25.png>
</file>

<file path=ppt/media/image26.tiff>
</file>

<file path=ppt/media/image27.tiff>
</file>

<file path=ppt/media/image3.png>
</file>

<file path=ppt/media/image4.tiff>
</file>

<file path=ppt/media/image5.png>
</file>

<file path=ppt/media/image6.png>
</file>

<file path=ppt/media/image65.png>
</file>

<file path=ppt/media/image66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/>
          <a:lstStyle>
            <a:lvl1pPr algn="r">
              <a:defRPr sz="1300"/>
            </a:lvl1pPr>
          </a:lstStyle>
          <a:p>
            <a:fld id="{4E0C6487-8DF9-0448-87B9-229C629F1A86}" type="datetimeFigureOut">
              <a:rPr lang="en-US" smtClean="0"/>
              <a:pPr/>
              <a:t>10/10/2019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075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9" tIns="46480" rIns="92959" bIns="4648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59" tIns="46480" rIns="92959" bIns="4648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 anchor="b"/>
          <a:lstStyle>
            <a:lvl1pPr algn="r">
              <a:defRPr sz="1300"/>
            </a:lvl1pPr>
          </a:lstStyle>
          <a:p>
            <a:fld id="{2673916B-D2F7-E340-96C7-8D932FD23B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2072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on the board equations</a:t>
            </a:r>
            <a:r>
              <a:rPr lang="en-US" baseline="0" dirty="0"/>
              <a:t> for moving average.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971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write any function as a</a:t>
            </a:r>
            <a:r>
              <a:rPr lang="en-US" baseline="0" dirty="0"/>
              <a:t> sum of impulses…</a:t>
            </a:r>
          </a:p>
          <a:p>
            <a:endParaRPr lang="en-US" baseline="0" dirty="0"/>
          </a:p>
          <a:p>
            <a:r>
              <a:rPr lang="en-US" baseline="0" dirty="0"/>
              <a:t>Let’s pass this function over our system.. </a:t>
            </a:r>
          </a:p>
          <a:p>
            <a:r>
              <a:rPr lang="en-US" baseline="0" dirty="0"/>
              <a:t>Using superposition, we get a sum over the impulse responses…</a:t>
            </a:r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Final equation: we call this a convolution. Applying the impulse response h to f at all locations.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5256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3265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276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Original image –</a:t>
            </a:r>
            <a:r>
              <a:rPr lang="en-US" baseline="0" dirty="0"/>
              <a:t> blur = details!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71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LSI</a:t>
            </a:r>
            <a:r>
              <a:rPr lang="en-US" baseline="0" dirty="0"/>
              <a:t> systems can be characterized by the impulse response.</a:t>
            </a:r>
          </a:p>
          <a:p>
            <a:endParaRPr lang="en-US" baseline="0" dirty="0"/>
          </a:p>
          <a:p>
            <a:r>
              <a:rPr lang="en-US" baseline="0" dirty="0"/>
              <a:t>\delta_2 is the impulse (an image with 1 pixel =1, all the rest =0)</a:t>
            </a:r>
          </a:p>
          <a:p>
            <a:endParaRPr lang="en-US" baseline="0" dirty="0"/>
          </a:p>
          <a:p>
            <a:r>
              <a:rPr lang="en-US" baseline="0" dirty="0"/>
              <a:t>h is the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197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LSI</a:t>
            </a:r>
            <a:r>
              <a:rPr lang="en-US" baseline="0" dirty="0"/>
              <a:t> systems can be characterized by the impulse response.</a:t>
            </a:r>
          </a:p>
          <a:p>
            <a:endParaRPr lang="en-US" baseline="0" dirty="0"/>
          </a:p>
          <a:p>
            <a:r>
              <a:rPr lang="en-US" baseline="0" dirty="0"/>
              <a:t>\delta_2 is the impulse (an image with 1 pixel =1, all the rest =0)</a:t>
            </a:r>
          </a:p>
          <a:p>
            <a:endParaRPr lang="en-US" baseline="0" dirty="0"/>
          </a:p>
          <a:p>
            <a:r>
              <a:rPr lang="en-US" baseline="0" dirty="0"/>
              <a:t>h is the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902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LSI</a:t>
            </a:r>
            <a:r>
              <a:rPr lang="en-US" baseline="0" dirty="0"/>
              <a:t> systems can be characterized by the impulse response.</a:t>
            </a:r>
          </a:p>
          <a:p>
            <a:endParaRPr lang="en-US" baseline="0" dirty="0"/>
          </a:p>
          <a:p>
            <a:r>
              <a:rPr lang="en-US" baseline="0" dirty="0"/>
              <a:t>\delta_2 is the impulse (an image with 1 pixel =1, all the rest =0)</a:t>
            </a:r>
          </a:p>
          <a:p>
            <a:endParaRPr lang="en-US" baseline="0" dirty="0"/>
          </a:p>
          <a:p>
            <a:r>
              <a:rPr lang="en-US" baseline="0" dirty="0"/>
              <a:t>h is the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49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LSI</a:t>
            </a:r>
            <a:r>
              <a:rPr lang="en-US" baseline="0" dirty="0"/>
              <a:t> systems can be characterized by the impulse response.</a:t>
            </a:r>
          </a:p>
          <a:p>
            <a:endParaRPr lang="en-US" baseline="0" dirty="0"/>
          </a:p>
          <a:p>
            <a:r>
              <a:rPr lang="en-US" baseline="0" dirty="0"/>
              <a:t>\delta_2 is the impulse (an image with 1 pixel =1, all the rest =0)</a:t>
            </a:r>
          </a:p>
          <a:p>
            <a:endParaRPr lang="en-US" baseline="0" dirty="0"/>
          </a:p>
          <a:p>
            <a:r>
              <a:rPr lang="en-US" baseline="0" dirty="0"/>
              <a:t>h is the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897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LSI</a:t>
            </a:r>
            <a:r>
              <a:rPr lang="en-US" baseline="0" dirty="0"/>
              <a:t> systems can be characterized by the impulse response.</a:t>
            </a:r>
          </a:p>
          <a:p>
            <a:endParaRPr lang="en-US" baseline="0" dirty="0"/>
          </a:p>
          <a:p>
            <a:r>
              <a:rPr lang="en-US" baseline="0" dirty="0"/>
              <a:t>\delta_2 is the impulse (an image with 1 pixel =1, all the rest =0)</a:t>
            </a:r>
          </a:p>
          <a:p>
            <a:endParaRPr lang="en-US" baseline="0" dirty="0"/>
          </a:p>
          <a:p>
            <a:r>
              <a:rPr lang="en-US" baseline="0" dirty="0"/>
              <a:t>h is the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869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LSI</a:t>
            </a:r>
            <a:r>
              <a:rPr lang="en-US" baseline="0" dirty="0"/>
              <a:t> systems can be characterized by the impulse response.</a:t>
            </a:r>
          </a:p>
          <a:p>
            <a:endParaRPr lang="en-US" baseline="0" dirty="0"/>
          </a:p>
          <a:p>
            <a:r>
              <a:rPr lang="en-US" baseline="0" dirty="0"/>
              <a:t>\delta_2 is the impulse (an image with 1 pixel =1, all the rest =0)</a:t>
            </a:r>
          </a:p>
          <a:p>
            <a:endParaRPr lang="en-US" baseline="0" dirty="0"/>
          </a:p>
          <a:p>
            <a:r>
              <a:rPr lang="en-US" baseline="0" dirty="0"/>
              <a:t>h is the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776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LSI</a:t>
            </a:r>
            <a:r>
              <a:rPr lang="en-US" baseline="0" dirty="0"/>
              <a:t> systems can be characterized by the impulse response.</a:t>
            </a:r>
          </a:p>
          <a:p>
            <a:endParaRPr lang="en-US" baseline="0" dirty="0"/>
          </a:p>
          <a:p>
            <a:r>
              <a:rPr lang="en-US" baseline="0" dirty="0"/>
              <a:t>\delta_2 is the impulse (an image with 1 pixel =1, all the rest =0)</a:t>
            </a:r>
          </a:p>
          <a:p>
            <a:endParaRPr lang="en-US" baseline="0" dirty="0"/>
          </a:p>
          <a:p>
            <a:r>
              <a:rPr lang="en-US" baseline="0" dirty="0"/>
              <a:t>h is the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374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LSI</a:t>
            </a:r>
            <a:r>
              <a:rPr lang="en-US" baseline="0" dirty="0"/>
              <a:t> systems can be characterized by the impulse response.</a:t>
            </a:r>
          </a:p>
          <a:p>
            <a:endParaRPr lang="en-US" baseline="0" dirty="0"/>
          </a:p>
          <a:p>
            <a:r>
              <a:rPr lang="en-US" baseline="0" dirty="0"/>
              <a:t>\delta_2 is the impulse (an image with 1 pixel =1, all the rest =0)</a:t>
            </a:r>
          </a:p>
          <a:p>
            <a:endParaRPr lang="en-US" baseline="0" dirty="0"/>
          </a:p>
          <a:p>
            <a:r>
              <a:rPr lang="en-US" baseline="0" dirty="0"/>
              <a:t>h is the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3916B-D2F7-E340-96C7-8D932FD23B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15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485" y="2130428"/>
            <a:ext cx="10657115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0485" y="3886200"/>
            <a:ext cx="9742715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stanford_logo.gif">
            <a:extLst>
              <a:ext uri="{FF2B5EF4-FFF2-40B4-BE49-F238E27FC236}">
                <a16:creationId xmlns="" xmlns:a16="http://schemas.microsoft.com/office/drawing/2014/main" id="{E6A88642-6746-A94B-903B-72A1B7706D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alphaModFix amt="50000"/>
          </a:blip>
          <a:srcRect t="26774" r="30067"/>
          <a:stretch/>
        </p:blipFill>
        <p:spPr>
          <a:xfrm>
            <a:off x="5733142" y="0"/>
            <a:ext cx="5684158" cy="539382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33808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3829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84029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7309757" cy="585152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8594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5984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7831" y="4406903"/>
            <a:ext cx="10303328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31" y="2906713"/>
            <a:ext cx="10303328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4556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1" y="1600203"/>
            <a:ext cx="5203371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9930" y="1600203"/>
            <a:ext cx="5197927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6790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1535113"/>
            <a:ext cx="5040087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1" y="2174875"/>
            <a:ext cx="5040087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01482" y="1535113"/>
            <a:ext cx="5389033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1482" y="2174875"/>
            <a:ext cx="5389033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1046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412187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77922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8887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3521528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6059" y="273053"/>
            <a:ext cx="6841672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3"/>
            <a:ext cx="3521528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253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2129" y="4800600"/>
            <a:ext cx="10140043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02129" y="612775"/>
            <a:ext cx="10140043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2129" y="5367338"/>
            <a:ext cx="10140043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8916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1452717" y="1"/>
            <a:ext cx="739283" cy="6858000"/>
          </a:xfrm>
          <a:prstGeom prst="rect">
            <a:avLst/>
          </a:prstGeom>
          <a:solidFill>
            <a:srgbClr val="850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222222"/>
              </a:solidFill>
              <a:latin typeface="Geneva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2" y="274638"/>
            <a:ext cx="1057547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2" y="1600203"/>
            <a:ext cx="10575471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Box 12"/>
          <p:cNvSpPr txBox="1"/>
          <p:nvPr/>
        </p:nvSpPr>
        <p:spPr>
          <a:xfrm rot="5400000">
            <a:off x="10622856" y="2663313"/>
            <a:ext cx="2412836" cy="286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75" dirty="0">
                <a:solidFill>
                  <a:schemeClr val="bg1"/>
                </a:solidFill>
                <a:latin typeface="Geneva"/>
              </a:rPr>
              <a:t>Pixels and Filters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D1A737B4-18D1-4E42-A36F-859FCF072021}"/>
              </a:ext>
            </a:extLst>
          </p:cNvPr>
          <p:cNvSpPr txBox="1"/>
          <p:nvPr userDrawn="1"/>
        </p:nvSpPr>
        <p:spPr>
          <a:xfrm>
            <a:off x="609600" y="6434241"/>
            <a:ext cx="423186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>
                <a:solidFill>
                  <a:schemeClr val="bg1"/>
                </a:solidFill>
                <a:latin typeface="Geneva"/>
              </a:rPr>
              <a:t>Stanford University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FEFC64AE-B440-BA43-966F-41CCBD4431DB}"/>
              </a:ext>
            </a:extLst>
          </p:cNvPr>
          <p:cNvSpPr txBox="1"/>
          <p:nvPr userDrawn="1"/>
        </p:nvSpPr>
        <p:spPr>
          <a:xfrm rot="5400000">
            <a:off x="11085491" y="4914078"/>
            <a:ext cx="147410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02-Oct-2018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="" xmlns:a16="http://schemas.microsoft.com/office/drawing/2014/main" id="{D159E615-EA64-B345-9E23-80C30A90978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558815" y="155122"/>
            <a:ext cx="518885" cy="116749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168F5487-CC53-8347-80F1-69D5DF5B4A18}"/>
              </a:ext>
            </a:extLst>
          </p:cNvPr>
          <p:cNvSpPr txBox="1"/>
          <p:nvPr userDrawn="1"/>
        </p:nvSpPr>
        <p:spPr>
          <a:xfrm>
            <a:off x="11452717" y="6243891"/>
            <a:ext cx="73928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DB88FC5-C8A9-0D40-8DFA-E9A72D00FE25}" type="slidenum">
              <a:rPr lang="en-US" sz="1350" smtClean="0">
                <a:solidFill>
                  <a:schemeClr val="bg1"/>
                </a:solidFill>
              </a:rPr>
              <a:pPr algn="ctr"/>
              <a:t>‹#›</a:t>
            </a:fld>
            <a:endParaRPr lang="en-US" sz="13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275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7" Type="http://schemas.openxmlformats.org/officeDocument/2006/relationships/image" Target="../media/image7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Relationship Id="rId4" Type="http://schemas.openxmlformats.org/officeDocument/2006/relationships/image" Target="../media/image24.tif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Relationship Id="rId4" Type="http://schemas.openxmlformats.org/officeDocument/2006/relationships/image" Target="../media/image24.tif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24.tiff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tif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Relationship Id="rId5" Type="http://schemas.openxmlformats.org/officeDocument/2006/relationships/image" Target="../media/image27.tiff"/><Relationship Id="rId4" Type="http://schemas.openxmlformats.org/officeDocument/2006/relationships/image" Target="../media/image2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AB4C1CF-5008-9A4F-A34F-BBD73C1CA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characterize a linear shift invariant (LSI) system?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3DC6EF9-1E91-EF42-B989-F059E83F6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Mathematically, how do you calculate g[</a:t>
            </a:r>
            <a:r>
              <a:rPr lang="en-US" dirty="0" err="1"/>
              <a:t>n,m</a:t>
            </a:r>
            <a:r>
              <a:rPr lang="en-US" dirty="0"/>
              <a:t>] from f[</a:t>
            </a:r>
            <a:r>
              <a:rPr lang="en-US" dirty="0" err="1"/>
              <a:t>n,m</a:t>
            </a:r>
            <a:r>
              <a:rPr lang="en-US" dirty="0"/>
              <a:t>]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="" xmlns:a16="http://schemas.microsoft.com/office/drawing/2014/main" id="{91B81301-B27F-C842-B9C4-E2A24A5C1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25524" y="2967834"/>
            <a:ext cx="6143625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15141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6">
            <a:extLst>
              <a:ext uri="{FF2B5EF4-FFF2-40B4-BE49-F238E27FC236}">
                <a16:creationId xmlns="" xmlns:a16="http://schemas.microsoft.com/office/drawing/2014/main" id="{96D5F175-D84C-9648-AC6C-05F74902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4" name="Rectangle 8">
            <a:extLst>
              <a:ext uri="{FF2B5EF4-FFF2-40B4-BE49-F238E27FC236}">
                <a16:creationId xmlns="" xmlns:a16="http://schemas.microsoft.com/office/drawing/2014/main" id="{D118FD53-433F-3747-A69D-B878030D9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5" name="Rectangle 6">
            <a:extLst>
              <a:ext uri="{FF2B5EF4-FFF2-40B4-BE49-F238E27FC236}">
                <a16:creationId xmlns="" xmlns:a16="http://schemas.microsoft.com/office/drawing/2014/main" id="{71C8E6C8-C87C-1A46-997B-698C3EAB7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6" name="Rectangle 7">
            <a:extLst>
              <a:ext uri="{FF2B5EF4-FFF2-40B4-BE49-F238E27FC236}">
                <a16:creationId xmlns="" xmlns:a16="http://schemas.microsoft.com/office/drawing/2014/main" id="{A2635901-29F7-7A44-970A-9AC33C7E94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7" name="Rectangle 6">
            <a:extLst>
              <a:ext uri="{FF2B5EF4-FFF2-40B4-BE49-F238E27FC236}">
                <a16:creationId xmlns="" xmlns:a16="http://schemas.microsoft.com/office/drawing/2014/main" id="{0DB268FD-55C7-E74F-981F-BB4D5467A4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2400" y="3439040"/>
            <a:ext cx="1168400" cy="96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48" name="Rectangle 9">
            <a:extLst>
              <a:ext uri="{FF2B5EF4-FFF2-40B4-BE49-F238E27FC236}">
                <a16:creationId xmlns="" xmlns:a16="http://schemas.microsoft.com/office/drawing/2014/main" id="{B60FB8C7-E8A7-1147-9183-E2812C72E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2475540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9" name="Rectangle 12">
            <a:extLst>
              <a:ext uri="{FF2B5EF4-FFF2-40B4-BE49-F238E27FC236}">
                <a16:creationId xmlns="" xmlns:a16="http://schemas.microsoft.com/office/drawing/2014/main" id="{5A74CDA9-D385-0B4E-892F-8E9B6CAE6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1509492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0" name="Rectangle 6">
            <a:extLst>
              <a:ext uri="{FF2B5EF4-FFF2-40B4-BE49-F238E27FC236}">
                <a16:creationId xmlns="" xmlns:a16="http://schemas.microsoft.com/office/drawing/2014/main" id="{FC390F0E-CC6F-5A40-AAE4-3DE6FE231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4398227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1" name="Rectangle 6">
            <a:extLst>
              <a:ext uri="{FF2B5EF4-FFF2-40B4-BE49-F238E27FC236}">
                <a16:creationId xmlns="" xmlns:a16="http://schemas.microsoft.com/office/drawing/2014/main" id="{59356E07-B216-284C-9FE2-680DA8B2DC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5376026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7" name="Rectangle 6">
            <a:extLst>
              <a:ext uri="{FF2B5EF4-FFF2-40B4-BE49-F238E27FC236}">
                <a16:creationId xmlns="" xmlns:a16="http://schemas.microsoft.com/office/drawing/2014/main" id="{77C844BF-517E-C840-98CE-826908B50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8" name="Rectangle 9">
            <a:extLst>
              <a:ext uri="{FF2B5EF4-FFF2-40B4-BE49-F238E27FC236}">
                <a16:creationId xmlns="" xmlns:a16="http://schemas.microsoft.com/office/drawing/2014/main" id="{A174CB59-E3E5-2E42-93B0-F10B5440A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9" name="Rectangle 12">
            <a:extLst>
              <a:ext uri="{FF2B5EF4-FFF2-40B4-BE49-F238E27FC236}">
                <a16:creationId xmlns="" xmlns:a16="http://schemas.microsoft.com/office/drawing/2014/main" id="{7E122B3F-7034-7245-84A0-A8F6C2D5CB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0" name="Rectangle 6">
            <a:extLst>
              <a:ext uri="{FF2B5EF4-FFF2-40B4-BE49-F238E27FC236}">
                <a16:creationId xmlns="" xmlns:a16="http://schemas.microsoft.com/office/drawing/2014/main" id="{5391C95A-7069-5B48-BA41-DB848104E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4412735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4" name="Rectangle 8">
            <a:extLst>
              <a:ext uri="{FF2B5EF4-FFF2-40B4-BE49-F238E27FC236}">
                <a16:creationId xmlns="" xmlns:a16="http://schemas.microsoft.com/office/drawing/2014/main" id="{75CC4C89-B300-3541-89B6-08D61ACEA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8" y="381000"/>
            <a:ext cx="7493002" cy="1143000"/>
          </a:xfrm>
        </p:spPr>
        <p:txBody>
          <a:bodyPr/>
          <a:lstStyle/>
          <a:p>
            <a:r>
              <a:rPr lang="en-US" dirty="0"/>
              <a:t>Impulse response to the moving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="" xmlns:a16="http://schemas.microsoft.com/office/drawing/2014/main" id="{DE7BC403-1ACC-6047-B170-D47954430E9E}"/>
                  </a:ext>
                </a:extLst>
              </p:cNvPr>
              <p:cNvSpPr txBox="1"/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</m:groupCh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 </m:t>
                      </m:r>
                      <m:f>
                        <m:fPr>
                          <m:ctrlPr>
                            <a:rPr lang="en-US" sz="28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8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=−1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=−1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7BC403-1ACC-6047-B170-D47954430E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blipFill>
                <a:blip r:embed="rId3"/>
                <a:stretch>
                  <a:fillRect l="-11250" t="-44366" r="-18438" b="-116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6">
            <a:extLst>
              <a:ext uri="{FF2B5EF4-FFF2-40B4-BE49-F238E27FC236}">
                <a16:creationId xmlns="" xmlns:a16="http://schemas.microsoft.com/office/drawing/2014/main" id="{2FFF8A70-97DA-964D-93F5-4864F4CFA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13" name="Rectangle 7">
            <a:extLst>
              <a:ext uri="{FF2B5EF4-FFF2-40B4-BE49-F238E27FC236}">
                <a16:creationId xmlns="" xmlns:a16="http://schemas.microsoft.com/office/drawing/2014/main" id="{70730A73-058A-9B4B-B666-E72D15546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4" name="Rectangle 8">
            <a:extLst>
              <a:ext uri="{FF2B5EF4-FFF2-40B4-BE49-F238E27FC236}">
                <a16:creationId xmlns="" xmlns:a16="http://schemas.microsoft.com/office/drawing/2014/main" id="{CAE67D9B-B1F8-2540-9E91-FFD154287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5" name="Rectangle 9">
            <a:extLst>
              <a:ext uri="{FF2B5EF4-FFF2-40B4-BE49-F238E27FC236}">
                <a16:creationId xmlns="" xmlns:a16="http://schemas.microsoft.com/office/drawing/2014/main" id="{3F9E419F-9D92-ED45-9917-59A6E6E61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6" name="Rectangle 10">
            <a:extLst>
              <a:ext uri="{FF2B5EF4-FFF2-40B4-BE49-F238E27FC236}">
                <a16:creationId xmlns="" xmlns:a16="http://schemas.microsoft.com/office/drawing/2014/main" id="{E205411F-3C54-2248-8D16-A3FF6531EE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490048"/>
            <a:ext cx="1168400" cy="96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7" name="Rectangle 11">
            <a:extLst>
              <a:ext uri="{FF2B5EF4-FFF2-40B4-BE49-F238E27FC236}">
                <a16:creationId xmlns="" xmlns:a16="http://schemas.microsoft.com/office/drawing/2014/main" id="{A7309585-1179-CF42-B008-6BD1CCE21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8" name="Rectangle 12">
            <a:extLst>
              <a:ext uri="{FF2B5EF4-FFF2-40B4-BE49-F238E27FC236}">
                <a16:creationId xmlns="" xmlns:a16="http://schemas.microsoft.com/office/drawing/2014/main" id="{2663A169-DD7A-374E-8800-A7CA7F2A51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9" name="Rectangle 13">
            <a:extLst>
              <a:ext uri="{FF2B5EF4-FFF2-40B4-BE49-F238E27FC236}">
                <a16:creationId xmlns="" xmlns:a16="http://schemas.microsoft.com/office/drawing/2014/main" id="{C2B0963A-51D4-0447-8D4C-64B15436B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0" name="Rectangle 14">
            <a:extLst>
              <a:ext uri="{FF2B5EF4-FFF2-40B4-BE49-F238E27FC236}">
                <a16:creationId xmlns="" xmlns:a16="http://schemas.microsoft.com/office/drawing/2014/main" id="{1E2E91B3-8B63-6D4A-9D6B-F73FE38E70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1" name="Line 15">
            <a:extLst>
              <a:ext uri="{FF2B5EF4-FFF2-40B4-BE49-F238E27FC236}">
                <a16:creationId xmlns="" xmlns:a16="http://schemas.microsoft.com/office/drawing/2014/main" id="{3E2096E2-8B59-B742-8269-F1D113BFA5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1493694"/>
            <a:ext cx="5883654" cy="3030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2" name="Line 16">
            <a:extLst>
              <a:ext uri="{FF2B5EF4-FFF2-40B4-BE49-F238E27FC236}">
                <a16:creationId xmlns="" xmlns:a16="http://schemas.microsoft.com/office/drawing/2014/main" id="{280B4E4A-A357-0343-A497-52DD177C836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2482401"/>
            <a:ext cx="5864352" cy="764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3" name="Line 17">
            <a:extLst>
              <a:ext uri="{FF2B5EF4-FFF2-40B4-BE49-F238E27FC236}">
                <a16:creationId xmlns="" xmlns:a16="http://schemas.microsoft.com/office/drawing/2014/main" id="{C2BD4F45-BB88-434E-84D4-B022355D72A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3430683"/>
            <a:ext cx="5883654" cy="2286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5" name="Line 19">
            <a:extLst>
              <a:ext uri="{FF2B5EF4-FFF2-40B4-BE49-F238E27FC236}">
                <a16:creationId xmlns="" xmlns:a16="http://schemas.microsoft.com/office/drawing/2014/main" id="{85E42409-56B6-724C-A4C1-55F8A19E026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7999" y="1524000"/>
            <a:ext cx="1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B21599F0-794B-6648-889C-5C79324FC1D7}"/>
              </a:ext>
            </a:extLst>
          </p:cNvPr>
          <p:cNvSpPr txBox="1"/>
          <p:nvPr/>
        </p:nvSpPr>
        <p:spPr>
          <a:xfrm>
            <a:off x="3353223" y="4057124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DCADF0C3-8AEB-834C-A7D1-2CB8107A2581}"/>
              </a:ext>
            </a:extLst>
          </p:cNvPr>
          <p:cNvSpPr txBox="1"/>
          <p:nvPr/>
        </p:nvSpPr>
        <p:spPr>
          <a:xfrm>
            <a:off x="3366981" y="4797054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g[0,0]</a:t>
            </a:r>
          </a:p>
        </p:txBody>
      </p:sp>
      <p:sp>
        <p:nvSpPr>
          <p:cNvPr id="32" name="Rectangle 6">
            <a:extLst>
              <a:ext uri="{FF2B5EF4-FFF2-40B4-BE49-F238E27FC236}">
                <a16:creationId xmlns="" xmlns:a16="http://schemas.microsoft.com/office/drawing/2014/main" id="{C11A9969-20B2-6F41-BBD8-1A12DCCABC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3" name="Rectangle 7">
            <a:extLst>
              <a:ext uri="{FF2B5EF4-FFF2-40B4-BE49-F238E27FC236}">
                <a16:creationId xmlns="" xmlns:a16="http://schemas.microsoft.com/office/drawing/2014/main" id="{7F1D1E28-E143-9246-8A04-EBF6169CA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5" name="Line 17">
            <a:extLst>
              <a:ext uri="{FF2B5EF4-FFF2-40B4-BE49-F238E27FC236}">
                <a16:creationId xmlns="" xmlns:a16="http://schemas.microsoft.com/office/drawing/2014/main" id="{E2C45629-CD42-0D43-979C-93AE98533CE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4394183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4" name="Line 18">
            <a:extLst>
              <a:ext uri="{FF2B5EF4-FFF2-40B4-BE49-F238E27FC236}">
                <a16:creationId xmlns="" xmlns:a16="http://schemas.microsoft.com/office/drawing/2014/main" id="{660E1FE0-FEEB-0246-9C65-496EB9FEF6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6356583"/>
            <a:ext cx="5883654" cy="18801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6" name="Line 20">
            <a:extLst>
              <a:ext uri="{FF2B5EF4-FFF2-40B4-BE49-F238E27FC236}">
                <a16:creationId xmlns="" xmlns:a16="http://schemas.microsoft.com/office/drawing/2014/main" id="{F49898F5-8B83-BC4E-B57B-E747B71F2266}"/>
              </a:ext>
            </a:extLst>
          </p:cNvPr>
          <p:cNvSpPr>
            <a:spLocks noChangeShapeType="1"/>
          </p:cNvSpPr>
          <p:nvPr/>
        </p:nvSpPr>
        <p:spPr bwMode="auto">
          <a:xfrm>
            <a:off x="1676400" y="1524000"/>
            <a:ext cx="0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7" name="Line 21">
            <a:extLst>
              <a:ext uri="{FF2B5EF4-FFF2-40B4-BE49-F238E27FC236}">
                <a16:creationId xmlns="" xmlns:a16="http://schemas.microsoft.com/office/drawing/2014/main" id="{738C69FD-5EE2-A642-B795-265D3A8B1C65}"/>
              </a:ext>
            </a:extLst>
          </p:cNvPr>
          <p:cNvSpPr>
            <a:spLocks noChangeShapeType="1"/>
          </p:cNvSpPr>
          <p:nvPr/>
        </p:nvSpPr>
        <p:spPr bwMode="auto">
          <a:xfrm>
            <a:off x="2844799" y="1524000"/>
            <a:ext cx="18241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1" name="Line 22">
            <a:extLst>
              <a:ext uri="{FF2B5EF4-FFF2-40B4-BE49-F238E27FC236}">
                <a16:creationId xmlns="" xmlns:a16="http://schemas.microsoft.com/office/drawing/2014/main" id="{4B9DF8FB-9BD9-CD4E-BFF9-AAB136121D1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72352" y="1524000"/>
            <a:ext cx="3048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2" name="Line 21">
            <a:extLst>
              <a:ext uri="{FF2B5EF4-FFF2-40B4-BE49-F238E27FC236}">
                <a16:creationId xmlns="" xmlns:a16="http://schemas.microsoft.com/office/drawing/2014/main" id="{F42CACDD-87F2-5441-BE49-DCF9D9BEDB0E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3200" y="1531646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2" name="Line 21">
            <a:extLst>
              <a:ext uri="{FF2B5EF4-FFF2-40B4-BE49-F238E27FC236}">
                <a16:creationId xmlns="" xmlns:a16="http://schemas.microsoft.com/office/drawing/2014/main" id="{1A7793D3-5816-3B46-8593-F03D8F861EA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9842" y="1509492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3" name="Line 17">
            <a:extLst>
              <a:ext uri="{FF2B5EF4-FFF2-40B4-BE49-F238E27FC236}">
                <a16:creationId xmlns="" xmlns:a16="http://schemas.microsoft.com/office/drawing/2014/main" id="{1BA88A69-401D-4440-8614-A93B31CD7AFF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5369054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C301ED19-4E09-0C4E-925D-CEB10E60B954}"/>
              </a:ext>
            </a:extLst>
          </p:cNvPr>
          <p:cNvSpPr txBox="1"/>
          <p:nvPr/>
        </p:nvSpPr>
        <p:spPr>
          <a:xfrm>
            <a:off x="4569887" y="404623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h[0,1]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8FA6A39C-B8D9-694B-B199-157830F1B497}"/>
              </a:ext>
            </a:extLst>
          </p:cNvPr>
          <p:cNvSpPr txBox="1"/>
          <p:nvPr/>
        </p:nvSpPr>
        <p:spPr>
          <a:xfrm>
            <a:off x="4539443" y="5013497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h[1,1]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F63C19A1-F1AD-7D42-93C3-5DAB988816FA}"/>
              </a:ext>
            </a:extLst>
          </p:cNvPr>
          <p:cNvSpPr txBox="1"/>
          <p:nvPr/>
        </p:nvSpPr>
        <p:spPr>
          <a:xfrm>
            <a:off x="5700691" y="4031826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h[0,2]</a:t>
            </a:r>
          </a:p>
        </p:txBody>
      </p:sp>
    </p:spTree>
    <p:extLst>
      <p:ext uri="{BB962C8B-B14F-4D97-AF65-F5344CB8AC3E}">
        <p14:creationId xmlns:p14="http://schemas.microsoft.com/office/powerpoint/2010/main" val="748421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6">
            <a:extLst>
              <a:ext uri="{FF2B5EF4-FFF2-40B4-BE49-F238E27FC236}">
                <a16:creationId xmlns="" xmlns:a16="http://schemas.microsoft.com/office/drawing/2014/main" id="{96D5F175-D84C-9648-AC6C-05F74902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5390534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44" name="Rectangle 8">
            <a:extLst>
              <a:ext uri="{FF2B5EF4-FFF2-40B4-BE49-F238E27FC236}">
                <a16:creationId xmlns="" xmlns:a16="http://schemas.microsoft.com/office/drawing/2014/main" id="{D118FD53-433F-3747-A69D-B878030D9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5390534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45" name="Rectangle 6">
            <a:extLst>
              <a:ext uri="{FF2B5EF4-FFF2-40B4-BE49-F238E27FC236}">
                <a16:creationId xmlns="" xmlns:a16="http://schemas.microsoft.com/office/drawing/2014/main" id="{71C8E6C8-C87C-1A46-997B-698C3EAB7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5390534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46" name="Rectangle 7">
            <a:extLst>
              <a:ext uri="{FF2B5EF4-FFF2-40B4-BE49-F238E27FC236}">
                <a16:creationId xmlns="" xmlns:a16="http://schemas.microsoft.com/office/drawing/2014/main" id="{A2635901-29F7-7A44-970A-9AC33C7E94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5390534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47" name="Rectangle 6">
            <a:extLst>
              <a:ext uri="{FF2B5EF4-FFF2-40B4-BE49-F238E27FC236}">
                <a16:creationId xmlns="" xmlns:a16="http://schemas.microsoft.com/office/drawing/2014/main" id="{0DB268FD-55C7-E74F-981F-BB4D5467A4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3439040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48" name="Rectangle 9">
            <a:extLst>
              <a:ext uri="{FF2B5EF4-FFF2-40B4-BE49-F238E27FC236}">
                <a16:creationId xmlns="" xmlns:a16="http://schemas.microsoft.com/office/drawing/2014/main" id="{B60FB8C7-E8A7-1147-9183-E2812C72E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2475540"/>
            <a:ext cx="1168400" cy="96350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49" name="Rectangle 12">
            <a:extLst>
              <a:ext uri="{FF2B5EF4-FFF2-40B4-BE49-F238E27FC236}">
                <a16:creationId xmlns="" xmlns:a16="http://schemas.microsoft.com/office/drawing/2014/main" id="{5A74CDA9-D385-0B4E-892F-8E9B6CAE6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1509492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50" name="Rectangle 6">
            <a:extLst>
              <a:ext uri="{FF2B5EF4-FFF2-40B4-BE49-F238E27FC236}">
                <a16:creationId xmlns="" xmlns:a16="http://schemas.microsoft.com/office/drawing/2014/main" id="{FC390F0E-CC6F-5A40-AAE4-3DE6FE231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4398227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51" name="Rectangle 6">
            <a:extLst>
              <a:ext uri="{FF2B5EF4-FFF2-40B4-BE49-F238E27FC236}">
                <a16:creationId xmlns="" xmlns:a16="http://schemas.microsoft.com/office/drawing/2014/main" id="{59356E07-B216-284C-9FE2-680DA8B2DC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5376026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37" name="Rectangle 6">
            <a:extLst>
              <a:ext uri="{FF2B5EF4-FFF2-40B4-BE49-F238E27FC236}">
                <a16:creationId xmlns="" xmlns:a16="http://schemas.microsoft.com/office/drawing/2014/main" id="{77C844BF-517E-C840-98CE-826908B50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8" name="Rectangle 9">
            <a:extLst>
              <a:ext uri="{FF2B5EF4-FFF2-40B4-BE49-F238E27FC236}">
                <a16:creationId xmlns="" xmlns:a16="http://schemas.microsoft.com/office/drawing/2014/main" id="{A174CB59-E3E5-2E42-93B0-F10B5440A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2490048"/>
            <a:ext cx="1168400" cy="96350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9" name="Rectangle 12">
            <a:extLst>
              <a:ext uri="{FF2B5EF4-FFF2-40B4-BE49-F238E27FC236}">
                <a16:creationId xmlns="" xmlns:a16="http://schemas.microsoft.com/office/drawing/2014/main" id="{7E122B3F-7034-7245-84A0-A8F6C2D5CB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1524000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40" name="Rectangle 6">
            <a:extLst>
              <a:ext uri="{FF2B5EF4-FFF2-40B4-BE49-F238E27FC236}">
                <a16:creationId xmlns="" xmlns:a16="http://schemas.microsoft.com/office/drawing/2014/main" id="{5391C95A-7069-5B48-BA41-DB848104E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4412735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4" name="Rectangle 8">
            <a:extLst>
              <a:ext uri="{FF2B5EF4-FFF2-40B4-BE49-F238E27FC236}">
                <a16:creationId xmlns="" xmlns:a16="http://schemas.microsoft.com/office/drawing/2014/main" id="{75CC4C89-B300-3541-89B6-08D61ACEA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4412735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8" y="381000"/>
            <a:ext cx="7493002" cy="1143000"/>
          </a:xfrm>
        </p:spPr>
        <p:txBody>
          <a:bodyPr/>
          <a:lstStyle/>
          <a:p>
            <a:r>
              <a:rPr lang="en-US" dirty="0"/>
              <a:t>Impulse response to the moving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="" xmlns:a16="http://schemas.microsoft.com/office/drawing/2014/main" id="{DE7BC403-1ACC-6047-B170-D47954430E9E}"/>
                  </a:ext>
                </a:extLst>
              </p:cNvPr>
              <p:cNvSpPr txBox="1"/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</m:groupCh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 </m:t>
                      </m:r>
                      <m:f>
                        <m:fPr>
                          <m:ctrlPr>
                            <a:rPr lang="en-US" sz="28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8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=−1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=−1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7BC403-1ACC-6047-B170-D47954430E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blipFill>
                <a:blip r:embed="rId3"/>
                <a:stretch>
                  <a:fillRect l="-11250" t="-44366" r="-18438" b="-116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6">
            <a:extLst>
              <a:ext uri="{FF2B5EF4-FFF2-40B4-BE49-F238E27FC236}">
                <a16:creationId xmlns="" xmlns:a16="http://schemas.microsoft.com/office/drawing/2014/main" id="{2FFF8A70-97DA-964D-93F5-4864F4CFA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13" name="Rectangle 7">
            <a:extLst>
              <a:ext uri="{FF2B5EF4-FFF2-40B4-BE49-F238E27FC236}">
                <a16:creationId xmlns="" xmlns:a16="http://schemas.microsoft.com/office/drawing/2014/main" id="{70730A73-058A-9B4B-B666-E72D15546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14" name="Rectangle 8">
            <a:extLst>
              <a:ext uri="{FF2B5EF4-FFF2-40B4-BE49-F238E27FC236}">
                <a16:creationId xmlns="" xmlns:a16="http://schemas.microsoft.com/office/drawing/2014/main" id="{CAE67D9B-B1F8-2540-9E91-FFD154287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15" name="Rectangle 9">
            <a:extLst>
              <a:ext uri="{FF2B5EF4-FFF2-40B4-BE49-F238E27FC236}">
                <a16:creationId xmlns="" xmlns:a16="http://schemas.microsoft.com/office/drawing/2014/main" id="{3F9E419F-9D92-ED45-9917-59A6E6E61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2490048"/>
            <a:ext cx="1168400" cy="96350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16" name="Rectangle 10">
            <a:extLst>
              <a:ext uri="{FF2B5EF4-FFF2-40B4-BE49-F238E27FC236}">
                <a16:creationId xmlns="" xmlns:a16="http://schemas.microsoft.com/office/drawing/2014/main" id="{E205411F-3C54-2248-8D16-A3FF6531EE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490048"/>
            <a:ext cx="1168400" cy="96350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17" name="Rectangle 11">
            <a:extLst>
              <a:ext uri="{FF2B5EF4-FFF2-40B4-BE49-F238E27FC236}">
                <a16:creationId xmlns="" xmlns:a16="http://schemas.microsoft.com/office/drawing/2014/main" id="{A7309585-1179-CF42-B008-6BD1CCE21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2490048"/>
            <a:ext cx="1168400" cy="96350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="" xmlns:a16="http://schemas.microsoft.com/office/drawing/2014/main" id="{2663A169-DD7A-374E-8800-A7CA7F2A51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1524000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19" name="Rectangle 13">
            <a:extLst>
              <a:ext uri="{FF2B5EF4-FFF2-40B4-BE49-F238E27FC236}">
                <a16:creationId xmlns="" xmlns:a16="http://schemas.microsoft.com/office/drawing/2014/main" id="{C2B0963A-51D4-0447-8D4C-64B15436B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1524000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20" name="Rectangle 14">
            <a:extLst>
              <a:ext uri="{FF2B5EF4-FFF2-40B4-BE49-F238E27FC236}">
                <a16:creationId xmlns="" xmlns:a16="http://schemas.microsoft.com/office/drawing/2014/main" id="{1E2E91B3-8B63-6D4A-9D6B-F73FE38E70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1524000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0</a:t>
            </a:r>
          </a:p>
        </p:txBody>
      </p:sp>
      <p:sp>
        <p:nvSpPr>
          <p:cNvPr id="21" name="Line 15">
            <a:extLst>
              <a:ext uri="{FF2B5EF4-FFF2-40B4-BE49-F238E27FC236}">
                <a16:creationId xmlns="" xmlns:a16="http://schemas.microsoft.com/office/drawing/2014/main" id="{3E2096E2-8B59-B742-8269-F1D113BFA5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1493694"/>
            <a:ext cx="5883654" cy="3030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2" name="Line 16">
            <a:extLst>
              <a:ext uri="{FF2B5EF4-FFF2-40B4-BE49-F238E27FC236}">
                <a16:creationId xmlns="" xmlns:a16="http://schemas.microsoft.com/office/drawing/2014/main" id="{280B4E4A-A357-0343-A497-52DD177C836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2482401"/>
            <a:ext cx="5864352" cy="764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3" name="Line 17">
            <a:extLst>
              <a:ext uri="{FF2B5EF4-FFF2-40B4-BE49-F238E27FC236}">
                <a16:creationId xmlns="" xmlns:a16="http://schemas.microsoft.com/office/drawing/2014/main" id="{C2BD4F45-BB88-434E-84D4-B022355D72A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3430683"/>
            <a:ext cx="5883654" cy="2286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5" name="Line 19">
            <a:extLst>
              <a:ext uri="{FF2B5EF4-FFF2-40B4-BE49-F238E27FC236}">
                <a16:creationId xmlns="" xmlns:a16="http://schemas.microsoft.com/office/drawing/2014/main" id="{85E42409-56B6-724C-A4C1-55F8A19E026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7999" y="1524000"/>
            <a:ext cx="1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B21599F0-794B-6648-889C-5C79324FC1D7}"/>
              </a:ext>
            </a:extLst>
          </p:cNvPr>
          <p:cNvSpPr txBox="1"/>
          <p:nvPr/>
        </p:nvSpPr>
        <p:spPr>
          <a:xfrm>
            <a:off x="3353223" y="4057124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DCADF0C3-8AEB-834C-A7D1-2CB8107A2581}"/>
              </a:ext>
            </a:extLst>
          </p:cNvPr>
          <p:cNvSpPr txBox="1"/>
          <p:nvPr/>
        </p:nvSpPr>
        <p:spPr>
          <a:xfrm>
            <a:off x="3366981" y="4797054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g[0,0]</a:t>
            </a:r>
          </a:p>
        </p:txBody>
      </p:sp>
      <p:sp>
        <p:nvSpPr>
          <p:cNvPr id="32" name="Rectangle 6">
            <a:extLst>
              <a:ext uri="{FF2B5EF4-FFF2-40B4-BE49-F238E27FC236}">
                <a16:creationId xmlns="" xmlns:a16="http://schemas.microsoft.com/office/drawing/2014/main" id="{C11A9969-20B2-6F41-BBD8-1A12DCCABC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4412735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3" name="Rectangle 7">
            <a:extLst>
              <a:ext uri="{FF2B5EF4-FFF2-40B4-BE49-F238E27FC236}">
                <a16:creationId xmlns="" xmlns:a16="http://schemas.microsoft.com/office/drawing/2014/main" id="{7F1D1E28-E143-9246-8A04-EBF6169CA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4412735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5" name="Line 17">
            <a:extLst>
              <a:ext uri="{FF2B5EF4-FFF2-40B4-BE49-F238E27FC236}">
                <a16:creationId xmlns="" xmlns:a16="http://schemas.microsoft.com/office/drawing/2014/main" id="{E2C45629-CD42-0D43-979C-93AE98533CE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4394183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4" name="Line 18">
            <a:extLst>
              <a:ext uri="{FF2B5EF4-FFF2-40B4-BE49-F238E27FC236}">
                <a16:creationId xmlns="" xmlns:a16="http://schemas.microsoft.com/office/drawing/2014/main" id="{660E1FE0-FEEB-0246-9C65-496EB9FEF6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6356583"/>
            <a:ext cx="5883654" cy="18801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6" name="Line 20">
            <a:extLst>
              <a:ext uri="{FF2B5EF4-FFF2-40B4-BE49-F238E27FC236}">
                <a16:creationId xmlns="" xmlns:a16="http://schemas.microsoft.com/office/drawing/2014/main" id="{F49898F5-8B83-BC4E-B57B-E747B71F2266}"/>
              </a:ext>
            </a:extLst>
          </p:cNvPr>
          <p:cNvSpPr>
            <a:spLocks noChangeShapeType="1"/>
          </p:cNvSpPr>
          <p:nvPr/>
        </p:nvSpPr>
        <p:spPr bwMode="auto">
          <a:xfrm>
            <a:off x="1676400" y="1524000"/>
            <a:ext cx="0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7" name="Line 21">
            <a:extLst>
              <a:ext uri="{FF2B5EF4-FFF2-40B4-BE49-F238E27FC236}">
                <a16:creationId xmlns="" xmlns:a16="http://schemas.microsoft.com/office/drawing/2014/main" id="{738C69FD-5EE2-A642-B795-265D3A8B1C65}"/>
              </a:ext>
            </a:extLst>
          </p:cNvPr>
          <p:cNvSpPr>
            <a:spLocks noChangeShapeType="1"/>
          </p:cNvSpPr>
          <p:nvPr/>
        </p:nvSpPr>
        <p:spPr bwMode="auto">
          <a:xfrm>
            <a:off x="2844799" y="1524000"/>
            <a:ext cx="18241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1" name="Line 22">
            <a:extLst>
              <a:ext uri="{FF2B5EF4-FFF2-40B4-BE49-F238E27FC236}">
                <a16:creationId xmlns="" xmlns:a16="http://schemas.microsoft.com/office/drawing/2014/main" id="{4B9DF8FB-9BD9-CD4E-BFF9-AAB136121D1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72352" y="1524000"/>
            <a:ext cx="3048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2" name="Line 21">
            <a:extLst>
              <a:ext uri="{FF2B5EF4-FFF2-40B4-BE49-F238E27FC236}">
                <a16:creationId xmlns="" xmlns:a16="http://schemas.microsoft.com/office/drawing/2014/main" id="{F42CACDD-87F2-5441-BE49-DCF9D9BEDB0E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3200" y="1531646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2" name="Line 21">
            <a:extLst>
              <a:ext uri="{FF2B5EF4-FFF2-40B4-BE49-F238E27FC236}">
                <a16:creationId xmlns="" xmlns:a16="http://schemas.microsoft.com/office/drawing/2014/main" id="{1A7793D3-5816-3B46-8593-F03D8F861EA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9842" y="1509492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3" name="Line 17">
            <a:extLst>
              <a:ext uri="{FF2B5EF4-FFF2-40B4-BE49-F238E27FC236}">
                <a16:creationId xmlns="" xmlns:a16="http://schemas.microsoft.com/office/drawing/2014/main" id="{1BA88A69-401D-4440-8614-A93B31CD7AFF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5369054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C301ED19-4E09-0C4E-925D-CEB10E60B954}"/>
              </a:ext>
            </a:extLst>
          </p:cNvPr>
          <p:cNvSpPr txBox="1"/>
          <p:nvPr/>
        </p:nvSpPr>
        <p:spPr>
          <a:xfrm>
            <a:off x="4569887" y="404623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h[0,1]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8FA6A39C-B8D9-694B-B199-157830F1B497}"/>
              </a:ext>
            </a:extLst>
          </p:cNvPr>
          <p:cNvSpPr txBox="1"/>
          <p:nvPr/>
        </p:nvSpPr>
        <p:spPr>
          <a:xfrm>
            <a:off x="4539443" y="5013497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h[1,1]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83C2C612-1622-434B-9E74-09CBFDB66556}"/>
              </a:ext>
            </a:extLst>
          </p:cNvPr>
          <p:cNvSpPr txBox="1"/>
          <p:nvPr/>
        </p:nvSpPr>
        <p:spPr>
          <a:xfrm>
            <a:off x="2032000" y="3098723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h[-1,-1]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F63C19A1-F1AD-7D42-93C3-5DAB988816FA}"/>
              </a:ext>
            </a:extLst>
          </p:cNvPr>
          <p:cNvSpPr txBox="1"/>
          <p:nvPr/>
        </p:nvSpPr>
        <p:spPr>
          <a:xfrm>
            <a:off x="5700691" y="4031826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h[0,2]</a:t>
            </a:r>
          </a:p>
        </p:txBody>
      </p:sp>
    </p:spTree>
    <p:extLst>
      <p:ext uri="{BB962C8B-B14F-4D97-AF65-F5344CB8AC3E}">
        <p14:creationId xmlns:p14="http://schemas.microsoft.com/office/powerpoint/2010/main" val="1260689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9829800" cy="11430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Impulse response of the 3 by 3 moving average filter</a:t>
            </a:r>
            <a:endParaRPr lang="en-US" sz="4000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" y="1447847"/>
            <a:ext cx="5609790" cy="16185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57400" y="1429512"/>
            <a:ext cx="5118298" cy="16185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14400" y="3093937"/>
            <a:ext cx="3505200" cy="1572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3" name="Group 4"/>
          <p:cNvGrpSpPr>
            <a:grpSpLocks/>
          </p:cNvGrpSpPr>
          <p:nvPr/>
        </p:nvGrpSpPr>
        <p:grpSpPr bwMode="auto">
          <a:xfrm>
            <a:off x="8006556" y="2414016"/>
            <a:ext cx="2274888" cy="1803400"/>
            <a:chOff x="3799" y="2064"/>
            <a:chExt cx="1433" cy="1136"/>
          </a:xfrm>
        </p:grpSpPr>
        <p:grpSp>
          <p:nvGrpSpPr>
            <p:cNvPr id="14" name="Group 5"/>
            <p:cNvGrpSpPr>
              <a:grpSpLocks/>
            </p:cNvGrpSpPr>
            <p:nvPr/>
          </p:nvGrpSpPr>
          <p:grpSpPr bwMode="auto">
            <a:xfrm>
              <a:off x="4080" y="2064"/>
              <a:ext cx="1152" cy="1136"/>
              <a:chOff x="144" y="144"/>
              <a:chExt cx="1152" cy="1136"/>
            </a:xfrm>
          </p:grpSpPr>
          <p:sp>
            <p:nvSpPr>
              <p:cNvPr id="16" name="Rectangle 6"/>
              <p:cNvSpPr>
                <a:spLocks noChangeArrowheads="1"/>
              </p:cNvSpPr>
              <p:nvPr/>
            </p:nvSpPr>
            <p:spPr bwMode="auto">
              <a:xfrm>
                <a:off x="912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</a:pPr>
                <a:r>
                  <a:rPr lang="en-US" sz="2000" dirty="0"/>
                  <a:t>1</a:t>
                </a:r>
              </a:p>
            </p:txBody>
          </p:sp>
          <p:sp>
            <p:nvSpPr>
              <p:cNvPr id="17" name="Rectangle 7"/>
              <p:cNvSpPr>
                <a:spLocks noChangeArrowheads="1"/>
              </p:cNvSpPr>
              <p:nvPr/>
            </p:nvSpPr>
            <p:spPr bwMode="auto">
              <a:xfrm>
                <a:off x="528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8" name="Rectangle 8"/>
              <p:cNvSpPr>
                <a:spLocks noChangeArrowheads="1"/>
              </p:cNvSpPr>
              <p:nvPr/>
            </p:nvSpPr>
            <p:spPr bwMode="auto">
              <a:xfrm>
                <a:off x="144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9" name="Rectangle 9"/>
              <p:cNvSpPr>
                <a:spLocks noChangeArrowheads="1"/>
              </p:cNvSpPr>
              <p:nvPr/>
            </p:nvSpPr>
            <p:spPr bwMode="auto">
              <a:xfrm>
                <a:off x="912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0" name="Rectangle 10"/>
              <p:cNvSpPr>
                <a:spLocks noChangeArrowheads="1"/>
              </p:cNvSpPr>
              <p:nvPr/>
            </p:nvSpPr>
            <p:spPr bwMode="auto">
              <a:xfrm>
                <a:off x="528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1" name="Rectangle 11"/>
              <p:cNvSpPr>
                <a:spLocks noChangeArrowheads="1"/>
              </p:cNvSpPr>
              <p:nvPr/>
            </p:nvSpPr>
            <p:spPr bwMode="auto">
              <a:xfrm>
                <a:off x="144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2" name="Rectangle 12"/>
              <p:cNvSpPr>
                <a:spLocks noChangeArrowheads="1"/>
              </p:cNvSpPr>
              <p:nvPr/>
            </p:nvSpPr>
            <p:spPr bwMode="auto">
              <a:xfrm>
                <a:off x="912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3" name="Rectangle 13"/>
              <p:cNvSpPr>
                <a:spLocks noChangeArrowheads="1"/>
              </p:cNvSpPr>
              <p:nvPr/>
            </p:nvSpPr>
            <p:spPr bwMode="auto">
              <a:xfrm>
                <a:off x="528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4" name="Rectangle 14"/>
              <p:cNvSpPr>
                <a:spLocks noChangeArrowheads="1"/>
              </p:cNvSpPr>
              <p:nvPr/>
            </p:nvSpPr>
            <p:spPr bwMode="auto">
              <a:xfrm>
                <a:off x="144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5" name="Line 15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6" name="Line 16"/>
              <p:cNvSpPr>
                <a:spLocks noChangeShapeType="1"/>
              </p:cNvSpPr>
              <p:nvPr/>
            </p:nvSpPr>
            <p:spPr bwMode="auto">
              <a:xfrm>
                <a:off x="144" y="523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7" name="Line 17"/>
              <p:cNvSpPr>
                <a:spLocks noChangeShapeType="1"/>
              </p:cNvSpPr>
              <p:nvPr/>
            </p:nvSpPr>
            <p:spPr bwMode="auto">
              <a:xfrm>
                <a:off x="144" y="901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8" name="Line 18"/>
              <p:cNvSpPr>
                <a:spLocks noChangeShapeType="1"/>
              </p:cNvSpPr>
              <p:nvPr/>
            </p:nvSpPr>
            <p:spPr bwMode="auto">
              <a:xfrm>
                <a:off x="144" y="1280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9" name="Line 19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30" name="Line 20"/>
              <p:cNvSpPr>
                <a:spLocks noChangeShapeType="1"/>
              </p:cNvSpPr>
              <p:nvPr/>
            </p:nvSpPr>
            <p:spPr bwMode="auto">
              <a:xfrm>
                <a:off x="528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31" name="Line 21"/>
              <p:cNvSpPr>
                <a:spLocks noChangeShapeType="1"/>
              </p:cNvSpPr>
              <p:nvPr/>
            </p:nvSpPr>
            <p:spPr bwMode="auto">
              <a:xfrm>
                <a:off x="912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32" name="Line 22"/>
              <p:cNvSpPr>
                <a:spLocks noChangeShapeType="1"/>
              </p:cNvSpPr>
              <p:nvPr/>
            </p:nvSpPr>
            <p:spPr bwMode="auto">
              <a:xfrm>
                <a:off x="1296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</p:grpSp>
        <p:pic>
          <p:nvPicPr>
            <p:cNvPr id="15" name="Picture 23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799" y="2352"/>
              <a:ext cx="192" cy="5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3" name="TextBox 32"/>
          <p:cNvSpPr txBox="1"/>
          <p:nvPr/>
        </p:nvSpPr>
        <p:spPr>
          <a:xfrm>
            <a:off x="9138444" y="1855217"/>
            <a:ext cx="401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516567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EA0648-4AEE-0942-B1DF-44F98F80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linear shift invariant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B59F2935-091B-974A-84CA-0717A355F2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By passing an impulse into a linear system, we get it’s impulse response.</a:t>
                </a:r>
              </a:p>
              <a:p>
                <a:endParaRPr lang="en-US" dirty="0"/>
              </a:p>
              <a:p>
                <a:r>
                  <a:rPr lang="en-US" dirty="0"/>
                  <a:t>So, if we don’t know what the linear system is doing, we can pass an impulse into it to get a filter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dirty="0"/>
                  <a:t> that tells us what the system is actually doing.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But how do we use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dirty="0"/>
                  <a:t> to calculate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dirty="0"/>
                  <a:t>  from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9F2935-091B-974A-84CA-0717A355F2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0" t="-1120" r="-2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>
            <a:extLst>
              <a:ext uri="{FF2B5EF4-FFF2-40B4-BE49-F238E27FC236}">
                <a16:creationId xmlns="" xmlns:a16="http://schemas.microsoft.com/office/drawing/2014/main" id="{14B32480-5CAE-4246-926B-2A4A497E5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22476" y="5334000"/>
            <a:ext cx="6143625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49422A69-B85D-6045-BBC1-BFAA8D133DC6}"/>
              </a:ext>
            </a:extLst>
          </p:cNvPr>
          <p:cNvGrpSpPr/>
          <p:nvPr/>
        </p:nvGrpSpPr>
        <p:grpSpPr>
          <a:xfrm>
            <a:off x="2825524" y="3429000"/>
            <a:ext cx="6168315" cy="895350"/>
            <a:chOff x="2825524" y="3999781"/>
            <a:chExt cx="6168315" cy="895350"/>
          </a:xfrm>
        </p:grpSpPr>
        <p:pic>
          <p:nvPicPr>
            <p:cNvPr id="5" name="Picture 2">
              <a:extLst>
                <a:ext uri="{FF2B5EF4-FFF2-40B4-BE49-F238E27FC236}">
                  <a16:creationId xmlns="" xmlns:a16="http://schemas.microsoft.com/office/drawing/2014/main" id="{06CDD9FD-939E-4D4C-BC78-D2737DCC25A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/>
            <a:srcRect l="23119" r="22307"/>
            <a:stretch/>
          </p:blipFill>
          <p:spPr bwMode="auto">
            <a:xfrm>
              <a:off x="4267201" y="3999781"/>
              <a:ext cx="3352800" cy="895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>
                  <a:extLst>
                    <a:ext uri="{FF2B5EF4-FFF2-40B4-BE49-F238E27FC236}">
                      <a16:creationId xmlns="" xmlns:a16="http://schemas.microsoft.com/office/drawing/2014/main" id="{E39502AC-DF11-4C49-A190-106982E83C6B}"/>
                    </a:ext>
                  </a:extLst>
                </p:cNvPr>
                <p:cNvSpPr txBox="1"/>
                <p:nvPr/>
              </p:nvSpPr>
              <p:spPr>
                <a:xfrm>
                  <a:off x="2825524" y="4185846"/>
                  <a:ext cx="1517916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𝛿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39502AC-DF11-4C49-A190-106982E83C6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25524" y="4185846"/>
                  <a:ext cx="1517916" cy="523220"/>
                </a:xfrm>
                <a:prstGeom prst="rect">
                  <a:avLst/>
                </a:prstGeom>
                <a:blipFill>
                  <a:blip r:embed="rId4"/>
                  <a:stretch>
                    <a:fillRect r="-1653"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="" xmlns:a16="http://schemas.microsoft.com/office/drawing/2014/main" id="{070E1327-210C-1547-A450-0DD4F61E835C}"/>
                    </a:ext>
                  </a:extLst>
                </p:cNvPr>
                <p:cNvSpPr txBox="1"/>
                <p:nvPr/>
              </p:nvSpPr>
              <p:spPr>
                <a:xfrm>
                  <a:off x="7620001" y="4185846"/>
                  <a:ext cx="137383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70E1327-210C-1547-A450-0DD4F61E835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20001" y="4185846"/>
                  <a:ext cx="1373838" cy="523220"/>
                </a:xfrm>
                <a:prstGeom prst="rect">
                  <a:avLst/>
                </a:prstGeom>
                <a:blipFill>
                  <a:blip r:embed="rId5"/>
                  <a:stretch>
                    <a:fillRect r="-1852"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12342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FBA701-E94E-1745-B858-A4886341A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linear shift invariant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6892FF1-9319-974E-B053-DCDE7C936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600203"/>
            <a:ext cx="10575471" cy="4525963"/>
          </a:xfrm>
        </p:spPr>
        <p:txBody>
          <a:bodyPr/>
          <a:lstStyle/>
          <a:p>
            <a:r>
              <a:rPr lang="en-US" dirty="0"/>
              <a:t>Let’s say our input f is a 3x3 image:</a:t>
            </a:r>
          </a:p>
        </p:txBody>
      </p:sp>
      <p:grpSp>
        <p:nvGrpSpPr>
          <p:cNvPr id="5" name="Group 5">
            <a:extLst>
              <a:ext uri="{FF2B5EF4-FFF2-40B4-BE49-F238E27FC236}">
                <a16:creationId xmlns="" xmlns:a16="http://schemas.microsoft.com/office/drawing/2014/main" id="{33251413-74E5-0C42-84A7-1ED8B305DE40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2590800"/>
            <a:ext cx="3246663" cy="2819400"/>
            <a:chOff x="144" y="144"/>
            <a:chExt cx="1152" cy="1136"/>
          </a:xfrm>
        </p:grpSpPr>
        <p:sp>
          <p:nvSpPr>
            <p:cNvPr id="7" name="Rectangle 6">
              <a:extLst>
                <a:ext uri="{FF2B5EF4-FFF2-40B4-BE49-F238E27FC236}">
                  <a16:creationId xmlns="" xmlns:a16="http://schemas.microsoft.com/office/drawing/2014/main" id="{6EE6EE3C-8268-EC4F-B872-785102264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901"/>
              <a:ext cx="384" cy="3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</a:pPr>
              <a:r>
                <a:rPr lang="en-US" sz="2800" dirty="0"/>
                <a:t>f[2,2]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12F36D98-9945-C34A-B00E-BCD475B43D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901"/>
              <a:ext cx="384" cy="3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</a:pPr>
              <a:r>
                <a:rPr lang="en-US" sz="2800" dirty="0"/>
                <a:t>f[2,1]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="" xmlns:a16="http://schemas.microsoft.com/office/drawing/2014/main" id="{7CF39BD7-2946-6D4D-8394-1ECC07FF24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901"/>
              <a:ext cx="384" cy="3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</a:pPr>
              <a:r>
                <a:rPr lang="en-US" sz="2800" dirty="0"/>
                <a:t>f[2,0]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1E713688-FA19-C047-A4DC-3A89B3ECDA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523"/>
              <a:ext cx="384" cy="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</a:pPr>
              <a:r>
                <a:rPr lang="en-US" sz="2800" dirty="0"/>
                <a:t>f[1,2]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DAD71F41-D74B-C244-BF20-9AE45076CC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523"/>
              <a:ext cx="384" cy="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</a:pPr>
              <a:r>
                <a:rPr lang="en-US" sz="2800" dirty="0"/>
                <a:t>f[1,1]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="" xmlns:a16="http://schemas.microsoft.com/office/drawing/2014/main" id="{720CA326-01D2-8D4B-9710-40C52FBBE0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523"/>
              <a:ext cx="384" cy="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</a:pPr>
              <a:r>
                <a:rPr lang="en-US" sz="2800" dirty="0"/>
                <a:t>f[1,0]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F126CC8F-B239-AE41-A889-305861DCF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144"/>
              <a:ext cx="384" cy="3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</a:pPr>
              <a:r>
                <a:rPr lang="en-US" sz="2800" dirty="0"/>
                <a:t>f[1,1]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="" xmlns:a16="http://schemas.microsoft.com/office/drawing/2014/main" id="{71BB464C-867B-DC42-BF1F-CDD84AA285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144"/>
              <a:ext cx="384" cy="3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</a:pPr>
              <a:r>
                <a:rPr lang="en-US" sz="2800" dirty="0"/>
                <a:t>f[0,1]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="" xmlns:a16="http://schemas.microsoft.com/office/drawing/2014/main" id="{72F22CF8-668A-2D49-8147-1E816452B9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144"/>
              <a:ext cx="384" cy="3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</a:pPr>
              <a:r>
                <a:rPr lang="en-US" sz="2800" dirty="0"/>
                <a:t>f[0,0]</a:t>
              </a:r>
            </a:p>
          </p:txBody>
        </p:sp>
        <p:sp>
          <p:nvSpPr>
            <p:cNvPr id="16" name="Line 15">
              <a:extLst>
                <a:ext uri="{FF2B5EF4-FFF2-40B4-BE49-F238E27FC236}">
                  <a16:creationId xmlns="" xmlns:a16="http://schemas.microsoft.com/office/drawing/2014/main" id="{D3803218-6E4A-6F4A-BCCF-01F29EF183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" y="144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 sz="2800"/>
            </a:p>
          </p:txBody>
        </p:sp>
        <p:sp>
          <p:nvSpPr>
            <p:cNvPr id="17" name="Line 16">
              <a:extLst>
                <a:ext uri="{FF2B5EF4-FFF2-40B4-BE49-F238E27FC236}">
                  <a16:creationId xmlns="" xmlns:a16="http://schemas.microsoft.com/office/drawing/2014/main" id="{E6198714-0B1C-CB4B-A283-FFF375B423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" y="523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 sz="2800"/>
            </a:p>
          </p:txBody>
        </p:sp>
        <p:sp>
          <p:nvSpPr>
            <p:cNvPr id="18" name="Line 17">
              <a:extLst>
                <a:ext uri="{FF2B5EF4-FFF2-40B4-BE49-F238E27FC236}">
                  <a16:creationId xmlns="" xmlns:a16="http://schemas.microsoft.com/office/drawing/2014/main" id="{FEED659F-CCD8-0D43-8622-D002E24141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" y="901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 sz="2800"/>
            </a:p>
          </p:txBody>
        </p:sp>
        <p:sp>
          <p:nvSpPr>
            <p:cNvPr id="19" name="Line 18">
              <a:extLst>
                <a:ext uri="{FF2B5EF4-FFF2-40B4-BE49-F238E27FC236}">
                  <a16:creationId xmlns="" xmlns:a16="http://schemas.microsoft.com/office/drawing/2014/main" id="{458B3B3A-589B-8B4A-BAFA-54D222CAD0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" y="1280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 sz="2800"/>
            </a:p>
          </p:txBody>
        </p:sp>
        <p:sp>
          <p:nvSpPr>
            <p:cNvPr id="20" name="Line 19">
              <a:extLst>
                <a:ext uri="{FF2B5EF4-FFF2-40B4-BE49-F238E27FC236}">
                  <a16:creationId xmlns="" xmlns:a16="http://schemas.microsoft.com/office/drawing/2014/main" id="{543C7E7E-8D8A-BE47-9A12-1D49B15182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 sz="2800"/>
            </a:p>
          </p:txBody>
        </p:sp>
        <p:sp>
          <p:nvSpPr>
            <p:cNvPr id="21" name="Line 20">
              <a:extLst>
                <a:ext uri="{FF2B5EF4-FFF2-40B4-BE49-F238E27FC236}">
                  <a16:creationId xmlns="" xmlns:a16="http://schemas.microsoft.com/office/drawing/2014/main" id="{5235E877-1AFC-1C42-8790-BF38FA86BD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8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 sz="2800"/>
            </a:p>
          </p:txBody>
        </p:sp>
        <p:sp>
          <p:nvSpPr>
            <p:cNvPr id="22" name="Line 21">
              <a:extLst>
                <a:ext uri="{FF2B5EF4-FFF2-40B4-BE49-F238E27FC236}">
                  <a16:creationId xmlns="" xmlns:a16="http://schemas.microsoft.com/office/drawing/2014/main" id="{2768E52B-5007-C945-BF61-3D9DFC0F1F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2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 sz="2800"/>
            </a:p>
          </p:txBody>
        </p:sp>
        <p:sp>
          <p:nvSpPr>
            <p:cNvPr id="23" name="Line 22">
              <a:extLst>
                <a:ext uri="{FF2B5EF4-FFF2-40B4-BE49-F238E27FC236}">
                  <a16:creationId xmlns="" xmlns:a16="http://schemas.microsoft.com/office/drawing/2014/main" id="{6C98AD0A-2B02-1242-A723-8911D0D4C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96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 sz="280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="" xmlns:a16="http://schemas.microsoft.com/office/drawing/2014/main" id="{AE68A25C-4FBD-9B41-935E-0DAB8D54E1E5}"/>
                  </a:ext>
                </a:extLst>
              </p:cNvPr>
              <p:cNvSpPr txBox="1"/>
              <p:nvPr/>
            </p:nvSpPr>
            <p:spPr>
              <a:xfrm>
                <a:off x="4648201" y="2446227"/>
                <a:ext cx="6450294" cy="31085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We can rewrite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begChr m:val="["/>
                        <m:endChr m:val="]"/>
                        <m:ctrlPr>
                          <a:rPr lang="en-US" sz="2800" i="1" dirty="0">
                            <a:latin typeface="Cambria Math"/>
                          </a:rPr>
                        </m:ctrlPr>
                      </m:dPr>
                      <m:e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sz="2800" dirty="0"/>
                  <a:t> as a sum of delta functions:</a:t>
                </a:r>
              </a:p>
              <a:p>
                <a:endParaRPr lang="en-US" sz="2800" dirty="0"/>
              </a:p>
              <a:p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begChr m:val="["/>
                        <m:endChr m:val="]"/>
                        <m:ctrlPr>
                          <a:rPr lang="en-US" sz="2800" i="1" dirty="0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280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begChr m:val="["/>
                        <m:endChr m:val="]"/>
                        <m:ctrlPr>
                          <a:rPr lang="en-US" sz="28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0,0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8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800" b="0" dirty="0"/>
                  <a:t>[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−0,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−0</m:t>
                    </m:r>
                  </m:oMath>
                </a14:m>
                <a:r>
                  <a:rPr lang="en-US" sz="2800" b="0" dirty="0"/>
                  <a:t>]</a:t>
                </a:r>
              </a:p>
              <a:p>
                <a:r>
                  <a:rPr lang="en-US" sz="2800" dirty="0"/>
                  <a:t>               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+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begChr m:val="["/>
                        <m:endChr m:val="]"/>
                        <m:ctrlPr>
                          <a:rPr lang="en-US" sz="28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−0,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−1]</m:t>
                    </m:r>
                  </m:oMath>
                </a14:m>
                <a:endParaRPr lang="en-US" sz="2800" dirty="0"/>
              </a:p>
              <a:p>
                <a:r>
                  <a:rPr lang="en-US" sz="2800" dirty="0"/>
                  <a:t>		    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begChr m:val="["/>
                        <m:endChr m:val="]"/>
                        <m:ctrlPr>
                          <a:rPr lang="en-US" sz="28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sSub>
                      <m:sSubPr>
                        <m:ctrlPr>
                          <a:rPr lang="en-US" sz="28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−0,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−2]</m:t>
                    </m:r>
                  </m:oMath>
                </a14:m>
                <a:endParaRPr lang="en-US" sz="2800" dirty="0"/>
              </a:p>
              <a:p>
                <a:r>
                  <a:rPr lang="en-US" sz="2800" dirty="0"/>
                  <a:t>		    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+ …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E68A25C-4FBD-9B41-935E-0DAB8D54E1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8201" y="2446227"/>
                <a:ext cx="6450294" cy="3108543"/>
              </a:xfrm>
              <a:prstGeom prst="rect">
                <a:avLst/>
              </a:prstGeom>
              <a:blipFill>
                <a:blip r:embed="rId2"/>
                <a:stretch>
                  <a:fillRect l="-1768" t="-2041" b="-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1F75D6CB-3F82-4948-8C51-76980A4648C1}"/>
              </a:ext>
            </a:extLst>
          </p:cNvPr>
          <p:cNvSpPr txBox="1"/>
          <p:nvPr/>
        </p:nvSpPr>
        <p:spPr>
          <a:xfrm>
            <a:off x="609602" y="5960928"/>
            <a:ext cx="34517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Or you can write it as: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="" xmlns:a16="http://schemas.microsoft.com/office/drawing/2014/main" id="{E0138880-D1CE-464F-BF3E-2F5F8FB49F4F}"/>
                  </a:ext>
                </a:extLst>
              </p:cNvPr>
              <p:cNvSpPr txBox="1"/>
              <p:nvPr/>
            </p:nvSpPr>
            <p:spPr>
              <a:xfrm>
                <a:off x="4036997" y="5593652"/>
                <a:ext cx="7421904" cy="12671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=−∞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=−∞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  <m:r>
                                <m:rPr>
                                  <m:nor/>
                                </m:rPr>
                                <a:rPr lang="en-US" sz="2800" dirty="0"/>
                                <m:t> 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0138880-D1CE-464F-BF3E-2F5F8FB49F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6997" y="5593652"/>
                <a:ext cx="7421904" cy="1267142"/>
              </a:xfrm>
              <a:prstGeom prst="rect">
                <a:avLst/>
              </a:prstGeom>
              <a:blipFill>
                <a:blip r:embed="rId3"/>
                <a:stretch>
                  <a:fillRect t="-105941" r="-171" b="-1623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8591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321436-1E85-6E4F-89E4-19DBF5C3F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properties we need: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6A3188A9-DFAC-B347-9007-EE9A4EB81810}"/>
              </a:ext>
            </a:extLst>
          </p:cNvPr>
          <p:cNvGrpSpPr/>
          <p:nvPr/>
        </p:nvGrpSpPr>
        <p:grpSpPr>
          <a:xfrm>
            <a:off x="2813178" y="2005955"/>
            <a:ext cx="6168315" cy="895350"/>
            <a:chOff x="2825524" y="3999781"/>
            <a:chExt cx="6168315" cy="895350"/>
          </a:xfrm>
        </p:grpSpPr>
        <p:pic>
          <p:nvPicPr>
            <p:cNvPr id="7" name="Picture 2">
              <a:extLst>
                <a:ext uri="{FF2B5EF4-FFF2-40B4-BE49-F238E27FC236}">
                  <a16:creationId xmlns="" xmlns:a16="http://schemas.microsoft.com/office/drawing/2014/main" id="{04C57FF3-D57A-B046-B143-7FF5C4EA784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23119" r="22307"/>
            <a:stretch/>
          </p:blipFill>
          <p:spPr bwMode="auto">
            <a:xfrm>
              <a:off x="4267201" y="3999781"/>
              <a:ext cx="3352800" cy="895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="" xmlns:a16="http://schemas.microsoft.com/office/drawing/2014/main" id="{B8F7820B-3B35-B446-A5D5-50B919B9A81D}"/>
                    </a:ext>
                  </a:extLst>
                </p:cNvPr>
                <p:cNvSpPr txBox="1"/>
                <p:nvPr/>
              </p:nvSpPr>
              <p:spPr>
                <a:xfrm>
                  <a:off x="2825524" y="4185846"/>
                  <a:ext cx="1517916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𝛿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8F7820B-3B35-B446-A5D5-50B919B9A81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25524" y="4185846"/>
                  <a:ext cx="1517916" cy="523220"/>
                </a:xfrm>
                <a:prstGeom prst="rect">
                  <a:avLst/>
                </a:prstGeom>
                <a:blipFill>
                  <a:blip r:embed="rId3"/>
                  <a:stretch>
                    <a:fillRect r="-1667"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="" xmlns:a16="http://schemas.microsoft.com/office/drawing/2014/main" id="{83C34EB7-5E7C-3E47-B095-5C63C437A3AD}"/>
                    </a:ext>
                  </a:extLst>
                </p:cNvPr>
                <p:cNvSpPr txBox="1"/>
                <p:nvPr/>
              </p:nvSpPr>
              <p:spPr>
                <a:xfrm>
                  <a:off x="7620001" y="4185846"/>
                  <a:ext cx="137383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83C34EB7-5E7C-3E47-B095-5C63C437A3A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20001" y="4185846"/>
                  <a:ext cx="1373838" cy="523220"/>
                </a:xfrm>
                <a:prstGeom prst="rect">
                  <a:avLst/>
                </a:prstGeom>
                <a:blipFill>
                  <a:blip r:embed="rId4"/>
                  <a:stretch>
                    <a:fillRect r="-1835"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67D1A006-A243-7840-92C3-809532D2BC3B}"/>
              </a:ext>
            </a:extLst>
          </p:cNvPr>
          <p:cNvSpPr txBox="1"/>
          <p:nvPr/>
        </p:nvSpPr>
        <p:spPr>
          <a:xfrm>
            <a:off x="609602" y="1295400"/>
            <a:ext cx="10575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Now, we know what happens when we send a delta function through a LSI system: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6EEB57D6-B473-2649-A719-285F1D6DA6C1}"/>
              </a:ext>
            </a:extLst>
          </p:cNvPr>
          <p:cNvSpPr txBox="1"/>
          <p:nvPr/>
        </p:nvSpPr>
        <p:spPr>
          <a:xfrm>
            <a:off x="643519" y="2895209"/>
            <a:ext cx="10575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also know that LSI systems shift the output if the input is shifted: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75B9241B-2497-5D45-A590-AE1D48704578}"/>
              </a:ext>
            </a:extLst>
          </p:cNvPr>
          <p:cNvGrpSpPr/>
          <p:nvPr/>
        </p:nvGrpSpPr>
        <p:grpSpPr>
          <a:xfrm>
            <a:off x="1676400" y="3524446"/>
            <a:ext cx="8612547" cy="895350"/>
            <a:chOff x="1570271" y="3999781"/>
            <a:chExt cx="8612547" cy="895350"/>
          </a:xfrm>
        </p:grpSpPr>
        <p:pic>
          <p:nvPicPr>
            <p:cNvPr id="13" name="Picture 2">
              <a:extLst>
                <a:ext uri="{FF2B5EF4-FFF2-40B4-BE49-F238E27FC236}">
                  <a16:creationId xmlns="" xmlns:a16="http://schemas.microsoft.com/office/drawing/2014/main" id="{CBCAD351-40E4-4F4B-92F1-D291562EC6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23119" r="22307"/>
            <a:stretch/>
          </p:blipFill>
          <p:spPr bwMode="auto">
            <a:xfrm>
              <a:off x="4267201" y="3999781"/>
              <a:ext cx="3352800" cy="895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="" xmlns:a16="http://schemas.microsoft.com/office/drawing/2014/main" id="{33DEF44D-E597-B34A-944C-97CE80D439A6}"/>
                    </a:ext>
                  </a:extLst>
                </p:cNvPr>
                <p:cNvSpPr txBox="1"/>
                <p:nvPr/>
              </p:nvSpPr>
              <p:spPr>
                <a:xfrm>
                  <a:off x="1570271" y="4185846"/>
                  <a:ext cx="2706895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𝛿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33DEF44D-E597-B34A-944C-97CE80D439A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70271" y="4185846"/>
                  <a:ext cx="2706895" cy="523220"/>
                </a:xfrm>
                <a:prstGeom prst="rect">
                  <a:avLst/>
                </a:prstGeom>
                <a:blipFill>
                  <a:blip r:embed="rId5"/>
                  <a:stretch>
                    <a:fillRect r="-939"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="" xmlns:a16="http://schemas.microsoft.com/office/drawing/2014/main" id="{640F277A-EC7D-6246-925E-E62EA5ACEE3A}"/>
                    </a:ext>
                  </a:extLst>
                </p:cNvPr>
                <p:cNvSpPr txBox="1"/>
                <p:nvPr/>
              </p:nvSpPr>
              <p:spPr>
                <a:xfrm>
                  <a:off x="7620001" y="4185846"/>
                  <a:ext cx="256281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640F277A-EC7D-6246-925E-E62EA5ACEE3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20001" y="4185846"/>
                  <a:ext cx="2562817" cy="523220"/>
                </a:xfrm>
                <a:prstGeom prst="rect">
                  <a:avLst/>
                </a:prstGeom>
                <a:blipFill>
                  <a:blip r:embed="rId6"/>
                  <a:stretch>
                    <a:fillRect r="-985"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A7E706B-32DB-D747-B7D9-424B98CD4300}"/>
              </a:ext>
            </a:extLst>
          </p:cNvPr>
          <p:cNvSpPr txBox="1"/>
          <p:nvPr/>
        </p:nvSpPr>
        <p:spPr>
          <a:xfrm>
            <a:off x="609601" y="4832653"/>
            <a:ext cx="10575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Finally, the superposition principle: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="" xmlns:a16="http://schemas.microsoft.com/office/drawing/2014/main" id="{EF97FE1F-926C-4841-B354-DD87D9BC4176}"/>
                  </a:ext>
                </a:extLst>
              </p:cNvPr>
              <p:cNvSpPr txBox="1"/>
              <p:nvPr/>
            </p:nvSpPr>
            <p:spPr>
              <a:xfrm>
                <a:off x="1733366" y="5461890"/>
                <a:ext cx="9473042" cy="5579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[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]    =    </m:t>
                      </m:r>
                      <m:sSub>
                        <m:sSubPr>
                          <m:ctrlPr>
                            <a:rPr lang="en-US" sz="28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[ 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] 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 </m:t>
                      </m:r>
                      <m:sSub>
                        <m:sSubPr>
                          <m:ctrlPr>
                            <a:rPr lang="en-US" sz="2800" i="1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]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F97FE1F-926C-4841-B354-DD87D9BC41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3366" y="5461890"/>
                <a:ext cx="9473042" cy="557910"/>
              </a:xfrm>
              <a:prstGeom prst="rect">
                <a:avLst/>
              </a:prstGeom>
              <a:blipFill>
                <a:blip r:embed="rId7"/>
                <a:stretch>
                  <a:fillRect r="-268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80792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="" xmlns:a16="http://schemas.microsoft.com/office/drawing/2014/main" id="{FC9AA68C-04E7-6143-9EDB-4B882109F0BB}"/>
                  </a:ext>
                </a:extLst>
              </p:cNvPr>
              <p:cNvSpPr txBox="1"/>
              <p:nvPr/>
            </p:nvSpPr>
            <p:spPr>
              <a:xfrm>
                <a:off x="1160814" y="1276986"/>
                <a:ext cx="9473042" cy="5579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[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]    =    </m:t>
                      </m:r>
                      <m:sSub>
                        <m:sSubPr>
                          <m:ctrlPr>
                            <a:rPr lang="en-US" sz="28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[ 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] 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 </m:t>
                      </m:r>
                      <m:sSub>
                        <m:sSubPr>
                          <m:ctrlPr>
                            <a:rPr lang="en-US" sz="2800" i="1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]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C9AA68C-04E7-6143-9EDB-4B882109F0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0814" y="1276986"/>
                <a:ext cx="9473042" cy="557910"/>
              </a:xfrm>
              <a:prstGeom prst="rect">
                <a:avLst/>
              </a:prstGeom>
              <a:blipFill>
                <a:blip r:embed="rId2"/>
                <a:stretch>
                  <a:fillRect r="-268" b="-15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8D9B04A3-697E-AA41-8E33-A2E48BBCF16F}"/>
              </a:ext>
            </a:extLst>
          </p:cNvPr>
          <p:cNvSpPr txBox="1"/>
          <p:nvPr/>
        </p:nvSpPr>
        <p:spPr>
          <a:xfrm>
            <a:off x="609600" y="685800"/>
            <a:ext cx="10575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can generalize this superposition principle…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26139903-FC6B-FD48-906E-A9C4E0FC035F}"/>
              </a:ext>
            </a:extLst>
          </p:cNvPr>
          <p:cNvSpPr txBox="1"/>
          <p:nvPr/>
        </p:nvSpPr>
        <p:spPr>
          <a:xfrm>
            <a:off x="609599" y="3735938"/>
            <a:ext cx="10575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… as follows: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="" xmlns:a16="http://schemas.microsoft.com/office/drawing/2014/main" id="{59EEA60B-3A57-C04A-9735-C182502EBD07}"/>
                  </a:ext>
                </a:extLst>
              </p:cNvPr>
              <p:cNvSpPr txBox="1"/>
              <p:nvPr/>
            </p:nvSpPr>
            <p:spPr>
              <a:xfrm>
                <a:off x="3200400" y="4228636"/>
                <a:ext cx="6466707" cy="24419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=−∞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nary>
                                <m:naryPr>
                                  <m:chr m:val="∑"/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∞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∞</m:t>
                                  </m:r>
                                </m:sup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28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</m:d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× 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]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800" dirty="0"/>
                                    <m:t> </m:t>
                                  </m:r>
                                </m:e>
                              </m:nary>
                            </m:e>
                          </m:nary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=−∞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∞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 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i="1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 smtClean="0">
                                          <a:latin typeface="Cambria Math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]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9EEA60B-3A57-C04A-9735-C182502EBD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0400" y="4228636"/>
                <a:ext cx="6466707" cy="2441951"/>
              </a:xfrm>
              <a:prstGeom prst="rect">
                <a:avLst/>
              </a:prstGeom>
              <a:blipFill>
                <a:blip r:embed="rId3"/>
                <a:stretch>
                  <a:fillRect l="-10020" t="-55440" b="-839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="" xmlns:a16="http://schemas.microsoft.com/office/drawing/2014/main" id="{43E5E40C-2ABC-6A48-BAF3-BCE33EA0F380}"/>
                  </a:ext>
                </a:extLst>
              </p:cNvPr>
              <p:cNvSpPr txBox="1"/>
              <p:nvPr/>
            </p:nvSpPr>
            <p:spPr>
              <a:xfrm>
                <a:off x="3411853" y="2597680"/>
                <a:ext cx="7421904" cy="12671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=−∞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=−∞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  <m:r>
                                <m:rPr>
                                  <m:nor/>
                                </m:rPr>
                                <a:rPr lang="en-US" sz="2800" dirty="0"/>
                                <m:t> 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3E5E40C-2ABC-6A48-BAF3-BCE33EA0F3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1853" y="2597680"/>
                <a:ext cx="7421904" cy="1267142"/>
              </a:xfrm>
              <a:prstGeom prst="rect">
                <a:avLst/>
              </a:prstGeom>
              <a:blipFill>
                <a:blip r:embed="rId4"/>
                <a:stretch>
                  <a:fillRect t="-108000" b="-16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D2F44B3-8B45-1A49-B454-D45304AED206}"/>
              </a:ext>
            </a:extLst>
          </p:cNvPr>
          <p:cNvSpPr txBox="1"/>
          <p:nvPr/>
        </p:nvSpPr>
        <p:spPr>
          <a:xfrm>
            <a:off x="609598" y="2143780"/>
            <a:ext cx="10575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… with our summation of deltas…</a:t>
            </a:r>
          </a:p>
        </p:txBody>
      </p:sp>
    </p:spTree>
    <p:extLst>
      <p:ext uri="{BB962C8B-B14F-4D97-AF65-F5344CB8AC3E}">
        <p14:creationId xmlns:p14="http://schemas.microsoft.com/office/powerpoint/2010/main" val="3869182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FF6EDA8-862C-9F4E-8259-C19135E5C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shift invariant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="" xmlns:a16="http://schemas.microsoft.com/office/drawing/2014/main" id="{20F3F899-EDD7-2944-BCA8-EDCC74C2A50C}"/>
                  </a:ext>
                </a:extLst>
              </p:cNvPr>
              <p:cNvSpPr txBox="1"/>
              <p:nvPr/>
            </p:nvSpPr>
            <p:spPr>
              <a:xfrm>
                <a:off x="609602" y="1417638"/>
                <a:ext cx="9906000" cy="4478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=−∞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nary>
                                <m:naryPr>
                                  <m:chr m:val="∑"/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∞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∞</m:t>
                                  </m:r>
                                </m:sup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28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</m:d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× 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]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800" dirty="0"/>
                                    <m:t> </m:t>
                                  </m:r>
                                </m:e>
                              </m:nary>
                            </m:e>
                          </m:nary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=−∞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∞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 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i="1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 smtClean="0">
                                          <a:latin typeface="Cambria Math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[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]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=−∞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∞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0F3F899-EDD7-2944-BCA8-EDCC74C2A5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2" y="1417638"/>
                <a:ext cx="9906000" cy="4478534"/>
              </a:xfrm>
              <a:prstGeom prst="rect">
                <a:avLst/>
              </a:prstGeom>
              <a:blipFill>
                <a:blip r:embed="rId2"/>
                <a:stretch>
                  <a:fillRect l="-7051" t="-30595" b="-36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5881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Linear Shift Invariant systems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62000" y="1612154"/>
            <a:ext cx="103632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3200" dirty="0"/>
              <a:t>An LSI system is completely specified by its impulse response.</a:t>
            </a:r>
          </a:p>
          <a:p>
            <a:endParaRPr lang="en-US" sz="800" i="1" dirty="0"/>
          </a:p>
          <a:p>
            <a:endParaRPr lang="en-US" sz="3600" i="1" dirty="0"/>
          </a:p>
          <a:p>
            <a:endParaRPr lang="en-US" sz="800" i="1" dirty="0"/>
          </a:p>
        </p:txBody>
      </p:sp>
      <p:grpSp>
        <p:nvGrpSpPr>
          <p:cNvPr id="3" name="Group 2"/>
          <p:cNvGrpSpPr/>
          <p:nvPr/>
        </p:nvGrpSpPr>
        <p:grpSpPr>
          <a:xfrm>
            <a:off x="2667000" y="2938176"/>
            <a:ext cx="8277225" cy="1321814"/>
            <a:chOff x="609600" y="3947939"/>
            <a:chExt cx="8277225" cy="1321814"/>
          </a:xfrm>
        </p:grpSpPr>
        <p:pic>
          <p:nvPicPr>
            <p:cNvPr id="8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066800" y="3947939"/>
              <a:ext cx="7820025" cy="13218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09600" y="4806577"/>
              <a:ext cx="2362200" cy="4631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Rectangle 13"/>
          <p:cNvSpPr/>
          <p:nvPr/>
        </p:nvSpPr>
        <p:spPr>
          <a:xfrm>
            <a:off x="762000" y="4926874"/>
            <a:ext cx="31739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850000"/>
                </a:solidFill>
              </a:rPr>
              <a:t>Discrete convolution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="" xmlns:a16="http://schemas.microsoft.com/office/drawing/2014/main" id="{EE717FA1-F7F2-D34B-8321-E2EAD492C9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/>
          <a:srcRect r="74830"/>
          <a:stretch/>
        </p:blipFill>
        <p:spPr bwMode="auto">
          <a:xfrm>
            <a:off x="1169938" y="3129930"/>
            <a:ext cx="1546324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="" xmlns:a16="http://schemas.microsoft.com/office/drawing/2014/main" id="{F835EF93-24DB-E945-8CA4-1D13254FE29D}"/>
                  </a:ext>
                </a:extLst>
              </p:cNvPr>
              <p:cNvSpPr txBox="1"/>
              <p:nvPr/>
            </p:nvSpPr>
            <p:spPr>
              <a:xfrm>
                <a:off x="3581400" y="5587804"/>
                <a:ext cx="357136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36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835EF93-24DB-E945-8CA4-1D13254FE2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1400" y="5587804"/>
                <a:ext cx="3571362" cy="646331"/>
              </a:xfrm>
              <a:prstGeom prst="rect">
                <a:avLst/>
              </a:prstGeom>
              <a:blipFill>
                <a:blip r:embed="rId6"/>
                <a:stretch>
                  <a:fillRect l="-1418" r="-1418" b="-21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588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Convolution</a:t>
            </a:r>
            <a:endParaRPr lang="en-US" sz="4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1365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8229600" cy="1143000"/>
          </a:xfrm>
        </p:spPr>
        <p:txBody>
          <a:bodyPr/>
          <a:lstStyle/>
          <a:p>
            <a:r>
              <a:rPr lang="en-US" dirty="0"/>
              <a:t>Linear Systems (filters)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09801"/>
            <a:ext cx="8229600" cy="4525963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/>
              <a:t>Is the moving average a linear system?</a:t>
            </a:r>
          </a:p>
          <a:p>
            <a:pPr>
              <a:buFont typeface="Arial" pitchFamily="34" charset="0"/>
              <a:buChar char="•"/>
            </a:pPr>
            <a:endParaRPr lang="en-US" dirty="0"/>
          </a:p>
          <a:p>
            <a:pPr>
              <a:buFont typeface="Arial" pitchFamily="34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Arial" pitchFamily="34" charset="0"/>
              <a:buChar char="•"/>
            </a:pPr>
            <a:r>
              <a:rPr lang="en-US" dirty="0"/>
              <a:t>Is </a:t>
            </a:r>
            <a:r>
              <a:rPr lang="en-US" dirty="0" err="1"/>
              <a:t>thresholding</a:t>
            </a:r>
            <a:r>
              <a:rPr lang="en-US" dirty="0"/>
              <a:t> a linear system?</a:t>
            </a:r>
          </a:p>
          <a:p>
            <a:pPr lvl="1"/>
            <a:r>
              <a:rPr lang="en-US" sz="2400" dirty="0"/>
              <a:t>f1[</a:t>
            </a:r>
            <a:r>
              <a:rPr lang="en-US" sz="2400" dirty="0" err="1"/>
              <a:t>n,m</a:t>
            </a:r>
            <a:r>
              <a:rPr lang="en-US" sz="2400" dirty="0"/>
              <a:t>] + f2[</a:t>
            </a:r>
            <a:r>
              <a:rPr lang="en-US" sz="2400" dirty="0" err="1"/>
              <a:t>n,m</a:t>
            </a:r>
            <a:r>
              <a:rPr lang="en-US" sz="2400" dirty="0"/>
              <a:t>] &gt; T</a:t>
            </a:r>
          </a:p>
          <a:p>
            <a:pPr lvl="1"/>
            <a:r>
              <a:rPr lang="en-US" sz="2400" dirty="0"/>
              <a:t>f1[</a:t>
            </a:r>
            <a:r>
              <a:rPr lang="en-US" sz="2400" dirty="0" err="1"/>
              <a:t>n,m</a:t>
            </a:r>
            <a:r>
              <a:rPr lang="en-US" sz="2400" dirty="0"/>
              <a:t>] &lt; T</a:t>
            </a:r>
          </a:p>
          <a:p>
            <a:pPr lvl="1"/>
            <a:r>
              <a:rPr lang="en-US" sz="2400" dirty="0"/>
              <a:t>f2[</a:t>
            </a:r>
            <a:r>
              <a:rPr lang="en-US" sz="2400" dirty="0" err="1"/>
              <a:t>n,m</a:t>
            </a:r>
            <a:r>
              <a:rPr lang="en-US" sz="2400" dirty="0"/>
              <a:t>]&lt;T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114801" y="5562601"/>
            <a:ext cx="7986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850000"/>
                </a:solidFill>
              </a:rPr>
              <a:t>No!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52588" y="1293230"/>
            <a:ext cx="6143625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17460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162" y="435344"/>
            <a:ext cx="8229600" cy="1143000"/>
          </a:xfrm>
        </p:spPr>
        <p:txBody>
          <a:bodyPr/>
          <a:lstStyle/>
          <a:p>
            <a:r>
              <a:rPr lang="en-US" dirty="0"/>
              <a:t>1D Discrete convolution </a:t>
            </a:r>
            <a:r>
              <a:rPr lang="en-US" sz="2400" dirty="0">
                <a:solidFill>
                  <a:prstClr val="black"/>
                </a:solidFill>
              </a:rPr>
              <a:t>(symbol:     ) 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08162" y="1502145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We are going to convolve a function </a:t>
            </a:r>
            <a:r>
              <a:rPr lang="en-US" sz="2000" b="1" dirty="0"/>
              <a:t>f</a:t>
            </a:r>
            <a:r>
              <a:rPr lang="en-US" sz="2000" dirty="0"/>
              <a:t> with a </a:t>
            </a:r>
            <a:r>
              <a:rPr lang="en-US" sz="2000"/>
              <a:t>filter </a:t>
            </a:r>
            <a:r>
              <a:rPr lang="en-US" sz="2000" b="1"/>
              <a:t>h.</a:t>
            </a:r>
            <a:endParaRPr lang="en-US" sz="800" b="1" i="1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705209" y="6037798"/>
            <a:ext cx="2895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rot="5400000" flipH="1" flipV="1">
            <a:off x="1009612" y="5427801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1217762" y="5198010"/>
            <a:ext cx="152400" cy="839788"/>
            <a:chOff x="1066800" y="4838866"/>
            <a:chExt cx="152400" cy="839788"/>
          </a:xfrm>
        </p:grpSpPr>
        <p:sp>
          <p:nvSpPr>
            <p:cNvPr id="37" name="Oval 36"/>
            <p:cNvSpPr/>
            <p:nvPr/>
          </p:nvSpPr>
          <p:spPr>
            <a:xfrm>
              <a:off x="1066800" y="4838866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Connector 39"/>
            <p:cNvCxnSpPr>
              <a:stCxn id="37" idx="4"/>
            </p:cNvCxnSpPr>
            <p:nvPr/>
          </p:nvCxnSpPr>
          <p:spPr>
            <a:xfrm>
              <a:off x="1143000" y="4991266"/>
              <a:ext cx="0" cy="6873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/>
          <p:cNvSpPr txBox="1"/>
          <p:nvPr/>
        </p:nvSpPr>
        <p:spPr>
          <a:xfrm>
            <a:off x="1848210" y="4666199"/>
            <a:ext cx="10775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h[</a:t>
            </a:r>
            <a:r>
              <a:rPr lang="en-US" sz="3200" dirty="0" err="1"/>
              <a:t>k,l</a:t>
            </a:r>
            <a:r>
              <a:rPr lang="en-US" sz="3200" dirty="0"/>
              <a:t>]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923614" y="5659641"/>
            <a:ext cx="152400" cy="360158"/>
            <a:chOff x="1772652" y="5300497"/>
            <a:chExt cx="152400" cy="360158"/>
          </a:xfrm>
        </p:grpSpPr>
        <p:sp>
          <p:nvSpPr>
            <p:cNvPr id="39" name="Oval 38"/>
            <p:cNvSpPr/>
            <p:nvPr/>
          </p:nvSpPr>
          <p:spPr>
            <a:xfrm>
              <a:off x="1772652" y="5300497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/>
            <p:cNvCxnSpPr>
              <a:stCxn id="39" idx="4"/>
            </p:cNvCxnSpPr>
            <p:nvPr/>
          </p:nvCxnSpPr>
          <p:spPr>
            <a:xfrm>
              <a:off x="1848852" y="5452897"/>
              <a:ext cx="0" cy="2077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1543409" y="5504398"/>
            <a:ext cx="152400" cy="549496"/>
            <a:chOff x="1392447" y="5145254"/>
            <a:chExt cx="152400" cy="549496"/>
          </a:xfrm>
        </p:grpSpPr>
        <p:sp>
          <p:nvSpPr>
            <p:cNvPr id="38" name="Oval 37"/>
            <p:cNvSpPr/>
            <p:nvPr/>
          </p:nvSpPr>
          <p:spPr>
            <a:xfrm>
              <a:off x="1392447" y="5145254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/>
            <p:cNvCxnSpPr>
              <a:stCxn id="38" idx="4"/>
            </p:cNvCxnSpPr>
            <p:nvPr/>
          </p:nvCxnSpPr>
          <p:spPr>
            <a:xfrm flipH="1">
              <a:off x="1467853" y="5297654"/>
              <a:ext cx="794" cy="397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5257800" y="4623751"/>
            <a:ext cx="3657600" cy="1472249"/>
            <a:chOff x="5106838" y="4264606"/>
            <a:chExt cx="3657600" cy="1472249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5106838" y="5684405"/>
              <a:ext cx="3657600" cy="15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rot="5400000" flipH="1" flipV="1">
              <a:off x="5411241" y="5074408"/>
              <a:ext cx="1219200" cy="794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6173638" y="4264606"/>
              <a:ext cx="8499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f[</a:t>
              </a:r>
              <a:r>
                <a:rPr lang="en-US" sz="2800" dirty="0" err="1"/>
                <a:t>k,l</a:t>
              </a:r>
              <a:r>
                <a:rPr lang="en-US" sz="2800" dirty="0"/>
                <a:t>]</a:t>
              </a:r>
            </a:p>
          </p:txBody>
        </p:sp>
        <p:grpSp>
          <p:nvGrpSpPr>
            <p:cNvPr id="91" name="Group 90"/>
            <p:cNvGrpSpPr/>
            <p:nvPr/>
          </p:nvGrpSpPr>
          <p:grpSpPr>
            <a:xfrm>
              <a:off x="5497145" y="4820867"/>
              <a:ext cx="152400" cy="839788"/>
              <a:chOff x="1066800" y="4838866"/>
              <a:chExt cx="152400" cy="839788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Connector 92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Group 93"/>
            <p:cNvGrpSpPr/>
            <p:nvPr/>
          </p:nvGrpSpPr>
          <p:grpSpPr>
            <a:xfrm>
              <a:off x="7202532" y="4844507"/>
              <a:ext cx="152400" cy="839788"/>
              <a:chOff x="1066800" y="4838866"/>
              <a:chExt cx="152400" cy="839788"/>
            </a:xfrm>
          </p:grpSpPr>
          <p:sp>
            <p:nvSpPr>
              <p:cNvPr id="95" name="Oval 94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6" name="Straight Connector 95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Group 96"/>
            <p:cNvGrpSpPr/>
            <p:nvPr/>
          </p:nvGrpSpPr>
          <p:grpSpPr>
            <a:xfrm>
              <a:off x="5944244" y="5042213"/>
              <a:ext cx="152400" cy="549496"/>
              <a:chOff x="1392447" y="5145254"/>
              <a:chExt cx="152400" cy="549496"/>
            </a:xfrm>
          </p:grpSpPr>
          <p:sp>
            <p:nvSpPr>
              <p:cNvPr id="98" name="Oval 97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9" name="Straight Connector 98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Group 99"/>
            <p:cNvGrpSpPr/>
            <p:nvPr/>
          </p:nvGrpSpPr>
          <p:grpSpPr>
            <a:xfrm>
              <a:off x="7628586" y="5134854"/>
              <a:ext cx="152400" cy="549496"/>
              <a:chOff x="1392447" y="5145254"/>
              <a:chExt cx="152400" cy="549496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3" name="Group 102"/>
            <p:cNvGrpSpPr/>
            <p:nvPr/>
          </p:nvGrpSpPr>
          <p:grpSpPr>
            <a:xfrm>
              <a:off x="6369503" y="5354842"/>
              <a:ext cx="152400" cy="360158"/>
              <a:chOff x="1772652" y="5300497"/>
              <a:chExt cx="152400" cy="360158"/>
            </a:xfrm>
          </p:grpSpPr>
          <p:sp>
            <p:nvSpPr>
              <p:cNvPr id="104" name="Oval 103"/>
              <p:cNvSpPr/>
              <p:nvPr/>
            </p:nvSpPr>
            <p:spPr>
              <a:xfrm>
                <a:off x="1772652" y="5300497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5" name="Straight Connector 104"/>
              <p:cNvCxnSpPr/>
              <p:nvPr/>
            </p:nvCxnSpPr>
            <p:spPr>
              <a:xfrm>
                <a:off x="1848852" y="5452897"/>
                <a:ext cx="0" cy="20775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6" name="Oval 105"/>
            <p:cNvSpPr/>
            <p:nvPr/>
          </p:nvSpPr>
          <p:spPr>
            <a:xfrm>
              <a:off x="6822411" y="5584455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578" y="2074643"/>
            <a:ext cx="3438769" cy="838200"/>
          </a:xfrm>
          <a:prstGeom prst="rect">
            <a:avLst/>
          </a:prstGeom>
        </p:spPr>
      </p:pic>
      <p:pic>
        <p:nvPicPr>
          <p:cNvPr id="41" name="Picture 4">
            <a:extLst>
              <a:ext uri="{FF2B5EF4-FFF2-40B4-BE49-F238E27FC236}">
                <a16:creationId xmlns="" xmlns:a16="http://schemas.microsoft.com/office/drawing/2014/main" id="{20BB6F82-1928-DA40-9274-CDE5F364E7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/>
          <a:srcRect l="57105" r="39408"/>
          <a:stretch/>
        </p:blipFill>
        <p:spPr bwMode="auto">
          <a:xfrm>
            <a:off x="5955419" y="822422"/>
            <a:ext cx="215193" cy="565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19143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8229600" cy="1143000"/>
          </a:xfrm>
        </p:spPr>
        <p:txBody>
          <a:bodyPr/>
          <a:lstStyle/>
          <a:p>
            <a:r>
              <a:rPr lang="en-US" dirty="0"/>
              <a:t>1D Discrete convolution </a:t>
            </a:r>
            <a:r>
              <a:rPr lang="en-US" sz="2400" dirty="0">
                <a:solidFill>
                  <a:prstClr val="black"/>
                </a:solidFill>
              </a:rPr>
              <a:t>(symbol:     ) 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09600" y="1524001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We are going to convolve a function </a:t>
            </a:r>
            <a:r>
              <a:rPr lang="en-US" sz="2000" b="1" dirty="0"/>
              <a:t>f</a:t>
            </a:r>
            <a:r>
              <a:rPr lang="en-US" sz="2000" dirty="0"/>
              <a:t> with a filter </a:t>
            </a:r>
            <a:r>
              <a:rPr lang="en-US" sz="2000" b="1" dirty="0"/>
              <a:t>h.</a:t>
            </a:r>
          </a:p>
          <a:p>
            <a:endParaRPr lang="en-US" sz="2000" b="1" i="1" dirty="0"/>
          </a:p>
          <a:p>
            <a:endParaRPr lang="en-US" sz="2000" b="1" i="1" dirty="0"/>
          </a:p>
          <a:p>
            <a:endParaRPr lang="en-US" sz="2000" b="1" i="1" dirty="0"/>
          </a:p>
          <a:p>
            <a:endParaRPr lang="en-US" sz="2000" b="1" i="1" dirty="0"/>
          </a:p>
          <a:p>
            <a:r>
              <a:rPr lang="en-US" sz="2000" dirty="0"/>
              <a:t>We first need to calculate </a:t>
            </a:r>
            <a:r>
              <a:rPr lang="en-US" sz="2000" dirty="0" smtClean="0"/>
              <a:t>h[n-k]</a:t>
            </a:r>
            <a:endParaRPr lang="en-US" sz="2000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706647" y="6059654"/>
            <a:ext cx="2895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rot="5400000" flipH="1" flipV="1">
            <a:off x="1011050" y="5449657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1240047" y="5297654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544847" y="5526254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25847" y="5754854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/>
          <p:cNvCxnSpPr>
            <a:stCxn id="37" idx="0"/>
          </p:cNvCxnSpPr>
          <p:nvPr/>
        </p:nvCxnSpPr>
        <p:spPr>
          <a:xfrm rot="16200000" flipH="1">
            <a:off x="935247" y="5678654"/>
            <a:ext cx="76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849648" y="4688055"/>
            <a:ext cx="8402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h[k]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292306" y="2760393"/>
            <a:ext cx="2895600" cy="1430609"/>
            <a:chOff x="5105400" y="2823291"/>
            <a:chExt cx="2895600" cy="1430609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5105400" y="4244678"/>
              <a:ext cx="2895600" cy="15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rot="5400000" flipH="1" flipV="1">
              <a:off x="5409803" y="3634681"/>
              <a:ext cx="1219200" cy="794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/>
            <p:cNvSpPr/>
            <p:nvPr/>
          </p:nvSpPr>
          <p:spPr>
            <a:xfrm>
              <a:off x="6324600" y="3484266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943600" y="3711278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5638800" y="3941466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/>
            <p:cNvCxnSpPr/>
            <p:nvPr/>
          </p:nvCxnSpPr>
          <p:spPr>
            <a:xfrm rot="16200000" flipH="1">
              <a:off x="6057900" y="3911000"/>
              <a:ext cx="685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rot="16200000" flipH="1">
              <a:off x="5563394" y="4093072"/>
              <a:ext cx="3032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6248400" y="2823291"/>
              <a:ext cx="96532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h[-k]</a:t>
              </a:r>
            </a:p>
          </p:txBody>
        </p:sp>
      </p:grpSp>
      <p:cxnSp>
        <p:nvCxnSpPr>
          <p:cNvPr id="50" name="Straight Arrow Connector 49"/>
          <p:cNvCxnSpPr/>
          <p:nvPr/>
        </p:nvCxnSpPr>
        <p:spPr>
          <a:xfrm>
            <a:off x="5292306" y="6242025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rot="5400000" flipH="1" flipV="1">
            <a:off x="5596709" y="5632028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816306" y="593722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121106" y="570862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7502106" y="548002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rot="16200000" flipH="1">
            <a:off x="6740106" y="6089625"/>
            <a:ext cx="304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rot="5400000">
            <a:off x="7273506" y="5937225"/>
            <a:ext cx="609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435306" y="4643414"/>
            <a:ext cx="1181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h[n-k]</a:t>
            </a:r>
          </a:p>
        </p:txBody>
      </p:sp>
      <p:cxnSp>
        <p:nvCxnSpPr>
          <p:cNvPr id="58" name="Straight Connector 57"/>
          <p:cNvCxnSpPr/>
          <p:nvPr/>
        </p:nvCxnSpPr>
        <p:spPr>
          <a:xfrm rot="5400000">
            <a:off x="7006012" y="6052319"/>
            <a:ext cx="3825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5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016" y="2096499"/>
            <a:ext cx="3438769" cy="838200"/>
          </a:xfrm>
          <a:prstGeom prst="rect">
            <a:avLst/>
          </a:prstGeom>
        </p:spPr>
      </p:pic>
      <p:pic>
        <p:nvPicPr>
          <p:cNvPr id="33" name="Picture 4">
            <a:extLst>
              <a:ext uri="{FF2B5EF4-FFF2-40B4-BE49-F238E27FC236}">
                <a16:creationId xmlns="" xmlns:a16="http://schemas.microsoft.com/office/drawing/2014/main" id="{647BC8AE-E1B4-9D45-A7B1-68CB3C45C8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57105" r="39408"/>
          <a:stretch/>
        </p:blipFill>
        <p:spPr bwMode="auto">
          <a:xfrm>
            <a:off x="5955419" y="822422"/>
            <a:ext cx="215193" cy="565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51514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27036"/>
            <a:ext cx="8229600" cy="1143000"/>
          </a:xfrm>
        </p:spPr>
        <p:txBody>
          <a:bodyPr/>
          <a:lstStyle/>
          <a:p>
            <a:r>
              <a:rPr lang="en-US" dirty="0"/>
              <a:t>Discrete convolution </a:t>
            </a:r>
            <a:r>
              <a:rPr lang="en-US" sz="2400" dirty="0">
                <a:solidFill>
                  <a:prstClr val="black"/>
                </a:solidFill>
              </a:rPr>
              <a:t>(symbol:     ) 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09600" y="1493837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We are going to convolve a function </a:t>
            </a:r>
            <a:r>
              <a:rPr lang="en-US" sz="2000" b="1" dirty="0"/>
              <a:t>f</a:t>
            </a:r>
            <a:r>
              <a:rPr lang="en-US" sz="2000" dirty="0"/>
              <a:t> with a filter </a:t>
            </a:r>
            <a:r>
              <a:rPr lang="en-US" sz="2000" b="1" dirty="0"/>
              <a:t>h.</a:t>
            </a:r>
            <a:endParaRPr lang="en-US" sz="800" b="1" i="1" dirty="0"/>
          </a:p>
        </p:txBody>
      </p:sp>
      <p:grpSp>
        <p:nvGrpSpPr>
          <p:cNvPr id="41" name="Group 40"/>
          <p:cNvGrpSpPr/>
          <p:nvPr/>
        </p:nvGrpSpPr>
        <p:grpSpPr>
          <a:xfrm>
            <a:off x="990600" y="4318345"/>
            <a:ext cx="3657600" cy="1472249"/>
            <a:chOff x="5106838" y="4264606"/>
            <a:chExt cx="3657600" cy="1472249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5106838" y="5684405"/>
              <a:ext cx="3657600" cy="15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5400000" flipH="1" flipV="1">
              <a:off x="5411241" y="5074408"/>
              <a:ext cx="1219200" cy="794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6173638" y="4264606"/>
              <a:ext cx="6783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f[k]</a:t>
              </a: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5497145" y="4820867"/>
              <a:ext cx="152400" cy="839788"/>
              <a:chOff x="1066800" y="4838866"/>
              <a:chExt cx="152400" cy="839788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7202532" y="4844507"/>
              <a:ext cx="152400" cy="839788"/>
              <a:chOff x="1066800" y="4838866"/>
              <a:chExt cx="152400" cy="839788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9" name="Straight Connector 58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5944244" y="5042213"/>
              <a:ext cx="152400" cy="549496"/>
              <a:chOff x="1392447" y="5145254"/>
              <a:chExt cx="152400" cy="549496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7628586" y="5134854"/>
              <a:ext cx="152400" cy="549496"/>
              <a:chOff x="1392447" y="5145254"/>
              <a:chExt cx="152400" cy="549496"/>
            </a:xfrm>
          </p:grpSpPr>
          <p:sp>
            <p:nvSpPr>
              <p:cNvPr id="54" name="Oval 53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/>
          </p:nvGrpSpPr>
          <p:grpSpPr>
            <a:xfrm>
              <a:off x="6369503" y="5354842"/>
              <a:ext cx="152400" cy="360158"/>
              <a:chOff x="1772652" y="5300497"/>
              <a:chExt cx="152400" cy="360158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1772652" y="5300497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3" name="Straight Connector 52"/>
              <p:cNvCxnSpPr/>
              <p:nvPr/>
            </p:nvCxnSpPr>
            <p:spPr>
              <a:xfrm>
                <a:off x="1848852" y="5452897"/>
                <a:ext cx="0" cy="20775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Oval 50"/>
            <p:cNvSpPr/>
            <p:nvPr/>
          </p:nvSpPr>
          <p:spPr>
            <a:xfrm>
              <a:off x="6822411" y="5584455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>
            <a:off x="914400" y="3702048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rot="5400000" flipH="1" flipV="1">
            <a:off x="1218803" y="3092051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2057401" y="2103437"/>
            <a:ext cx="12987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h[-2-k]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90500" y="2942101"/>
            <a:ext cx="838200" cy="763588"/>
            <a:chOff x="2286000" y="2589212"/>
            <a:chExt cx="838200" cy="763588"/>
          </a:xfrm>
        </p:grpSpPr>
        <p:sp>
          <p:nvSpPr>
            <p:cNvPr id="84" name="Oval 83"/>
            <p:cNvSpPr/>
            <p:nvPr/>
          </p:nvSpPr>
          <p:spPr>
            <a:xfrm>
              <a:off x="2286000" y="30464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2590800" y="28178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2971800" y="25892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/>
            <p:cNvCxnSpPr/>
            <p:nvPr/>
          </p:nvCxnSpPr>
          <p:spPr>
            <a:xfrm rot="16200000" flipH="1">
              <a:off x="2209800" y="3198812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2743200" y="3046412"/>
              <a:ext cx="609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5400000">
              <a:off x="2475706" y="3161506"/>
              <a:ext cx="38258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Straight Arrow Connector 90"/>
          <p:cNvCxnSpPr/>
          <p:nvPr/>
        </p:nvCxnSpPr>
        <p:spPr>
          <a:xfrm>
            <a:off x="5257006" y="5765562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rot="5400000" flipH="1" flipV="1">
            <a:off x="5561409" y="5155565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6400007" y="4166951"/>
            <a:ext cx="965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g[-2]</a:t>
            </a:r>
          </a:p>
        </p:txBody>
      </p:sp>
      <p:sp>
        <p:nvSpPr>
          <p:cNvPr id="101" name="Oval 100"/>
          <p:cNvSpPr/>
          <p:nvPr/>
        </p:nvSpPr>
        <p:spPr>
          <a:xfrm>
            <a:off x="5263621" y="5689362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">
            <a:extLst>
              <a:ext uri="{FF2B5EF4-FFF2-40B4-BE49-F238E27FC236}">
                <a16:creationId xmlns="" xmlns:a16="http://schemas.microsoft.com/office/drawing/2014/main" id="{14529A84-0257-534D-B7B2-B9AF004AC9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57105" r="39408"/>
          <a:stretch/>
        </p:blipFill>
        <p:spPr bwMode="auto">
          <a:xfrm>
            <a:off x="5367956" y="789627"/>
            <a:ext cx="215193" cy="565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3692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8229600" cy="1143000"/>
          </a:xfrm>
        </p:spPr>
        <p:txBody>
          <a:bodyPr/>
          <a:lstStyle/>
          <a:p>
            <a:r>
              <a:rPr lang="en-US" dirty="0"/>
              <a:t>Discrete convolution </a:t>
            </a:r>
            <a:r>
              <a:rPr lang="en-US" sz="2400" dirty="0">
                <a:solidFill>
                  <a:prstClr val="black"/>
                </a:solidFill>
              </a:rPr>
              <a:t>(symbol:     ) 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09600" y="1447801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We are going to convolve a function </a:t>
            </a:r>
            <a:r>
              <a:rPr lang="en-US" sz="2000" b="1" dirty="0"/>
              <a:t>f</a:t>
            </a:r>
            <a:r>
              <a:rPr lang="en-US" sz="2000" dirty="0"/>
              <a:t> with a filter </a:t>
            </a:r>
            <a:r>
              <a:rPr lang="en-US" sz="2000" b="1" dirty="0"/>
              <a:t>h.</a:t>
            </a:r>
            <a:endParaRPr lang="en-US" sz="800" b="1" i="1" dirty="0"/>
          </a:p>
        </p:txBody>
      </p:sp>
      <p:grpSp>
        <p:nvGrpSpPr>
          <p:cNvPr id="41" name="Group 40"/>
          <p:cNvGrpSpPr/>
          <p:nvPr/>
        </p:nvGrpSpPr>
        <p:grpSpPr>
          <a:xfrm>
            <a:off x="990600" y="4272309"/>
            <a:ext cx="3657600" cy="1472249"/>
            <a:chOff x="5106838" y="4264606"/>
            <a:chExt cx="3657600" cy="1472249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5106838" y="5684405"/>
              <a:ext cx="3657600" cy="15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5400000" flipH="1" flipV="1">
              <a:off x="5411241" y="5074408"/>
              <a:ext cx="1219200" cy="794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6173638" y="4264606"/>
              <a:ext cx="6783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f[k]</a:t>
              </a: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5497145" y="4820867"/>
              <a:ext cx="152400" cy="839788"/>
              <a:chOff x="1066800" y="4838866"/>
              <a:chExt cx="152400" cy="839788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7202532" y="4844507"/>
              <a:ext cx="152400" cy="839788"/>
              <a:chOff x="1066800" y="4838866"/>
              <a:chExt cx="152400" cy="839788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9" name="Straight Connector 58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5944244" y="5042213"/>
              <a:ext cx="152400" cy="549496"/>
              <a:chOff x="1392447" y="5145254"/>
              <a:chExt cx="152400" cy="549496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7628586" y="5134854"/>
              <a:ext cx="152400" cy="549496"/>
              <a:chOff x="1392447" y="5145254"/>
              <a:chExt cx="152400" cy="549496"/>
            </a:xfrm>
          </p:grpSpPr>
          <p:sp>
            <p:nvSpPr>
              <p:cNvPr id="54" name="Oval 53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/>
          </p:nvGrpSpPr>
          <p:grpSpPr>
            <a:xfrm>
              <a:off x="6369503" y="5354842"/>
              <a:ext cx="152400" cy="360158"/>
              <a:chOff x="1772652" y="5300497"/>
              <a:chExt cx="152400" cy="360158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1772652" y="5300497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3" name="Straight Connector 52"/>
              <p:cNvCxnSpPr/>
              <p:nvPr/>
            </p:nvCxnSpPr>
            <p:spPr>
              <a:xfrm>
                <a:off x="1848852" y="5452897"/>
                <a:ext cx="0" cy="20775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Oval 50"/>
            <p:cNvSpPr/>
            <p:nvPr/>
          </p:nvSpPr>
          <p:spPr>
            <a:xfrm>
              <a:off x="6822411" y="5584455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>
            <a:off x="914400" y="3656012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rot="5400000" flipH="1" flipV="1">
            <a:off x="1218803" y="3046015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2057401" y="2057401"/>
            <a:ext cx="12987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h[-1-k]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85800" y="2896065"/>
            <a:ext cx="838200" cy="763588"/>
            <a:chOff x="2286000" y="2589212"/>
            <a:chExt cx="838200" cy="763588"/>
          </a:xfrm>
        </p:grpSpPr>
        <p:sp>
          <p:nvSpPr>
            <p:cNvPr id="84" name="Oval 83"/>
            <p:cNvSpPr/>
            <p:nvPr/>
          </p:nvSpPr>
          <p:spPr>
            <a:xfrm>
              <a:off x="2286000" y="30464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2590800" y="28178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2971800" y="25892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/>
            <p:cNvCxnSpPr/>
            <p:nvPr/>
          </p:nvCxnSpPr>
          <p:spPr>
            <a:xfrm rot="16200000" flipH="1">
              <a:off x="2209800" y="3198812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2743200" y="3046412"/>
              <a:ext cx="609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5400000">
              <a:off x="2475706" y="3161506"/>
              <a:ext cx="38258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Straight Arrow Connector 90"/>
          <p:cNvCxnSpPr/>
          <p:nvPr/>
        </p:nvCxnSpPr>
        <p:spPr>
          <a:xfrm>
            <a:off x="5257006" y="5719526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rot="5400000" flipH="1" flipV="1">
            <a:off x="5561409" y="5109529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6400007" y="4120915"/>
            <a:ext cx="965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g[-1]</a:t>
            </a:r>
          </a:p>
        </p:txBody>
      </p:sp>
      <p:sp>
        <p:nvSpPr>
          <p:cNvPr id="97" name="Oval 96"/>
          <p:cNvSpPr/>
          <p:nvPr/>
        </p:nvSpPr>
        <p:spPr>
          <a:xfrm>
            <a:off x="5728862" y="43434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>
            <a:stCxn id="97" idx="4"/>
          </p:cNvCxnSpPr>
          <p:nvPr/>
        </p:nvCxnSpPr>
        <p:spPr>
          <a:xfrm flipH="1">
            <a:off x="5798026" y="4495800"/>
            <a:ext cx="7036" cy="12237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val 100"/>
          <p:cNvSpPr/>
          <p:nvPr/>
        </p:nvSpPr>
        <p:spPr>
          <a:xfrm>
            <a:off x="5263621" y="564332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4">
            <a:extLst>
              <a:ext uri="{FF2B5EF4-FFF2-40B4-BE49-F238E27FC236}">
                <a16:creationId xmlns="" xmlns:a16="http://schemas.microsoft.com/office/drawing/2014/main" id="{F23E2385-53C5-0347-99B1-604718C7C0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57105" r="39408"/>
          <a:stretch/>
        </p:blipFill>
        <p:spPr bwMode="auto">
          <a:xfrm>
            <a:off x="5367956" y="789627"/>
            <a:ext cx="215193" cy="565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259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8229600" cy="1143000"/>
          </a:xfrm>
        </p:spPr>
        <p:txBody>
          <a:bodyPr/>
          <a:lstStyle/>
          <a:p>
            <a:r>
              <a:rPr lang="en-US" dirty="0"/>
              <a:t>Discrete convolution </a:t>
            </a:r>
            <a:r>
              <a:rPr lang="en-US" sz="2400" dirty="0">
                <a:solidFill>
                  <a:prstClr val="black"/>
                </a:solidFill>
              </a:rPr>
              <a:t>(symbol:     ) 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09600" y="1524001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We are going to convolve a function </a:t>
            </a:r>
            <a:r>
              <a:rPr lang="en-US" sz="2000" b="1" dirty="0"/>
              <a:t>f</a:t>
            </a:r>
            <a:r>
              <a:rPr lang="en-US" sz="2000" dirty="0"/>
              <a:t> with a filter </a:t>
            </a:r>
            <a:r>
              <a:rPr lang="en-US" sz="2000" b="1" dirty="0"/>
              <a:t>h.</a:t>
            </a:r>
            <a:endParaRPr lang="en-US" sz="800" b="1" i="1" dirty="0"/>
          </a:p>
        </p:txBody>
      </p:sp>
      <p:grpSp>
        <p:nvGrpSpPr>
          <p:cNvPr id="41" name="Group 40"/>
          <p:cNvGrpSpPr/>
          <p:nvPr/>
        </p:nvGrpSpPr>
        <p:grpSpPr>
          <a:xfrm>
            <a:off x="990600" y="4348509"/>
            <a:ext cx="3657600" cy="1472249"/>
            <a:chOff x="5106838" y="4264606"/>
            <a:chExt cx="3657600" cy="1472249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5106838" y="5684405"/>
              <a:ext cx="3657600" cy="15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5400000" flipH="1" flipV="1">
              <a:off x="5411241" y="5074408"/>
              <a:ext cx="1219200" cy="794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6173638" y="4264606"/>
              <a:ext cx="6783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f[k]</a:t>
              </a: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5497145" y="4820867"/>
              <a:ext cx="152400" cy="839788"/>
              <a:chOff x="1066800" y="4838866"/>
              <a:chExt cx="152400" cy="839788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7202532" y="4844507"/>
              <a:ext cx="152400" cy="839788"/>
              <a:chOff x="1066800" y="4838866"/>
              <a:chExt cx="152400" cy="839788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9" name="Straight Connector 58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5944244" y="5042213"/>
              <a:ext cx="152400" cy="549496"/>
              <a:chOff x="1392447" y="5145254"/>
              <a:chExt cx="152400" cy="549496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7628586" y="5134854"/>
              <a:ext cx="152400" cy="549496"/>
              <a:chOff x="1392447" y="5145254"/>
              <a:chExt cx="152400" cy="549496"/>
            </a:xfrm>
          </p:grpSpPr>
          <p:sp>
            <p:nvSpPr>
              <p:cNvPr id="54" name="Oval 53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/>
          </p:nvGrpSpPr>
          <p:grpSpPr>
            <a:xfrm>
              <a:off x="6369503" y="5354842"/>
              <a:ext cx="152400" cy="360158"/>
              <a:chOff x="1772652" y="5300497"/>
              <a:chExt cx="152400" cy="360158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1772652" y="5300497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3" name="Straight Connector 52"/>
              <p:cNvCxnSpPr/>
              <p:nvPr/>
            </p:nvCxnSpPr>
            <p:spPr>
              <a:xfrm>
                <a:off x="1848852" y="5452897"/>
                <a:ext cx="0" cy="20775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Oval 50"/>
            <p:cNvSpPr/>
            <p:nvPr/>
          </p:nvSpPr>
          <p:spPr>
            <a:xfrm>
              <a:off x="6822411" y="5584455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>
            <a:off x="914400" y="3732212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rot="5400000" flipH="1" flipV="1">
            <a:off x="1218803" y="3122215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2057401" y="2133601"/>
            <a:ext cx="965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h[-k]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066800" y="2972265"/>
            <a:ext cx="838200" cy="763588"/>
            <a:chOff x="2286000" y="2589212"/>
            <a:chExt cx="838200" cy="763588"/>
          </a:xfrm>
        </p:grpSpPr>
        <p:sp>
          <p:nvSpPr>
            <p:cNvPr id="84" name="Oval 83"/>
            <p:cNvSpPr/>
            <p:nvPr/>
          </p:nvSpPr>
          <p:spPr>
            <a:xfrm>
              <a:off x="2286000" y="30464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2590800" y="28178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2971800" y="25892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/>
            <p:cNvCxnSpPr/>
            <p:nvPr/>
          </p:nvCxnSpPr>
          <p:spPr>
            <a:xfrm rot="16200000" flipH="1">
              <a:off x="2209800" y="3198812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2743200" y="3046412"/>
              <a:ext cx="609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5400000">
              <a:off x="2475706" y="3161506"/>
              <a:ext cx="38258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Straight Arrow Connector 90"/>
          <p:cNvCxnSpPr/>
          <p:nvPr/>
        </p:nvCxnSpPr>
        <p:spPr>
          <a:xfrm>
            <a:off x="5257006" y="5795726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rot="5400000" flipH="1" flipV="1">
            <a:off x="5561409" y="5185729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6400007" y="4197115"/>
            <a:ext cx="8402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g[0]</a:t>
            </a:r>
          </a:p>
        </p:txBody>
      </p:sp>
      <p:sp>
        <p:nvSpPr>
          <p:cNvPr id="97" name="Oval 96"/>
          <p:cNvSpPr/>
          <p:nvPr/>
        </p:nvSpPr>
        <p:spPr>
          <a:xfrm>
            <a:off x="5728862" y="44196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>
            <a:stCxn id="97" idx="4"/>
          </p:cNvCxnSpPr>
          <p:nvPr/>
        </p:nvCxnSpPr>
        <p:spPr>
          <a:xfrm flipH="1">
            <a:off x="5798026" y="4572000"/>
            <a:ext cx="7036" cy="12237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val 100"/>
          <p:cNvSpPr/>
          <p:nvPr/>
        </p:nvSpPr>
        <p:spPr>
          <a:xfrm>
            <a:off x="5263621" y="571952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6101170" y="35814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>
            <a:stCxn id="61" idx="4"/>
          </p:cNvCxnSpPr>
          <p:nvPr/>
        </p:nvCxnSpPr>
        <p:spPr>
          <a:xfrm flipH="1">
            <a:off x="6170334" y="3733800"/>
            <a:ext cx="7036" cy="2051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4">
            <a:extLst>
              <a:ext uri="{FF2B5EF4-FFF2-40B4-BE49-F238E27FC236}">
                <a16:creationId xmlns="" xmlns:a16="http://schemas.microsoft.com/office/drawing/2014/main" id="{3BBB94F0-75DD-7A4A-BF0B-BBBDD8D653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57105" r="39408"/>
          <a:stretch/>
        </p:blipFill>
        <p:spPr bwMode="auto">
          <a:xfrm>
            <a:off x="5367956" y="789627"/>
            <a:ext cx="215193" cy="565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61541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8229600" cy="1143000"/>
          </a:xfrm>
        </p:spPr>
        <p:txBody>
          <a:bodyPr/>
          <a:lstStyle/>
          <a:p>
            <a:r>
              <a:rPr lang="en-US" dirty="0"/>
              <a:t>Discrete convolution </a:t>
            </a:r>
            <a:r>
              <a:rPr lang="en-US" sz="2400" dirty="0">
                <a:solidFill>
                  <a:prstClr val="black"/>
                </a:solidFill>
              </a:rPr>
              <a:t>(symbol:     ) 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09600" y="1524001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We are going to convolve a function </a:t>
            </a:r>
            <a:r>
              <a:rPr lang="en-US" sz="2000" b="1" dirty="0"/>
              <a:t>f</a:t>
            </a:r>
            <a:r>
              <a:rPr lang="en-US" sz="2000" dirty="0"/>
              <a:t> with a filter </a:t>
            </a:r>
            <a:r>
              <a:rPr lang="en-US" sz="2000" b="1" dirty="0"/>
              <a:t>h.</a:t>
            </a:r>
            <a:endParaRPr lang="en-US" sz="800" b="1" i="1" dirty="0"/>
          </a:p>
        </p:txBody>
      </p:sp>
      <p:pic>
        <p:nvPicPr>
          <p:cNvPr id="32" name="Picture 4"/>
          <p:cNvPicPr>
            <a:picLocks noChangeAspect="1" noChangeArrowheads="1"/>
          </p:cNvPicPr>
          <p:nvPr/>
        </p:nvPicPr>
        <p:blipFill rotWithShape="1">
          <a:blip r:embed="rId2" cstate="print"/>
          <a:srcRect l="57105" r="39408"/>
          <a:stretch/>
        </p:blipFill>
        <p:spPr bwMode="auto">
          <a:xfrm>
            <a:off x="5367956" y="789627"/>
            <a:ext cx="215193" cy="565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1" name="Group 40"/>
          <p:cNvGrpSpPr/>
          <p:nvPr/>
        </p:nvGrpSpPr>
        <p:grpSpPr>
          <a:xfrm>
            <a:off x="990600" y="4348509"/>
            <a:ext cx="3657600" cy="1472249"/>
            <a:chOff x="5106838" y="4264606"/>
            <a:chExt cx="3657600" cy="1472249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5106838" y="5684405"/>
              <a:ext cx="3657600" cy="15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5400000" flipH="1" flipV="1">
              <a:off x="5411241" y="5074408"/>
              <a:ext cx="1219200" cy="794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6173638" y="4264606"/>
              <a:ext cx="6783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f[k]</a:t>
              </a: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5497145" y="4820867"/>
              <a:ext cx="152400" cy="839788"/>
              <a:chOff x="1066800" y="4838866"/>
              <a:chExt cx="152400" cy="839788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7202532" y="4844507"/>
              <a:ext cx="152400" cy="839788"/>
              <a:chOff x="1066800" y="4838866"/>
              <a:chExt cx="152400" cy="839788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9" name="Straight Connector 58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5944244" y="5042213"/>
              <a:ext cx="152400" cy="549496"/>
              <a:chOff x="1392447" y="5145254"/>
              <a:chExt cx="152400" cy="549496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7628586" y="5134854"/>
              <a:ext cx="152400" cy="549496"/>
              <a:chOff x="1392447" y="5145254"/>
              <a:chExt cx="152400" cy="549496"/>
            </a:xfrm>
          </p:grpSpPr>
          <p:sp>
            <p:nvSpPr>
              <p:cNvPr id="54" name="Oval 53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/>
          </p:nvGrpSpPr>
          <p:grpSpPr>
            <a:xfrm>
              <a:off x="6369503" y="5354842"/>
              <a:ext cx="152400" cy="360158"/>
              <a:chOff x="1772652" y="5300497"/>
              <a:chExt cx="152400" cy="360158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1772652" y="5300497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3" name="Straight Connector 52"/>
              <p:cNvCxnSpPr/>
              <p:nvPr/>
            </p:nvCxnSpPr>
            <p:spPr>
              <a:xfrm>
                <a:off x="1848852" y="5452897"/>
                <a:ext cx="0" cy="20775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Oval 50"/>
            <p:cNvSpPr/>
            <p:nvPr/>
          </p:nvSpPr>
          <p:spPr>
            <a:xfrm>
              <a:off x="6822411" y="5584455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>
            <a:off x="914400" y="3732212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rot="5400000" flipH="1" flipV="1">
            <a:off x="1218803" y="3122215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2057401" y="2133601"/>
            <a:ext cx="11737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h[1-k]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447800" y="2972265"/>
            <a:ext cx="838200" cy="763588"/>
            <a:chOff x="2286000" y="2589212"/>
            <a:chExt cx="838200" cy="763588"/>
          </a:xfrm>
        </p:grpSpPr>
        <p:sp>
          <p:nvSpPr>
            <p:cNvPr id="84" name="Oval 83"/>
            <p:cNvSpPr/>
            <p:nvPr/>
          </p:nvSpPr>
          <p:spPr>
            <a:xfrm>
              <a:off x="2286000" y="30464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2590800" y="28178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2971800" y="25892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/>
            <p:cNvCxnSpPr/>
            <p:nvPr/>
          </p:nvCxnSpPr>
          <p:spPr>
            <a:xfrm rot="16200000" flipH="1">
              <a:off x="2209800" y="3198812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2743200" y="3046412"/>
              <a:ext cx="609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5400000">
              <a:off x="2475706" y="3161506"/>
              <a:ext cx="38258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Straight Arrow Connector 90"/>
          <p:cNvCxnSpPr/>
          <p:nvPr/>
        </p:nvCxnSpPr>
        <p:spPr>
          <a:xfrm>
            <a:off x="5257006" y="5795726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rot="5400000" flipH="1" flipV="1">
            <a:off x="5561409" y="5185729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6400007" y="4197115"/>
            <a:ext cx="8402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g[1]</a:t>
            </a:r>
          </a:p>
        </p:txBody>
      </p:sp>
      <p:sp>
        <p:nvSpPr>
          <p:cNvPr id="97" name="Oval 96"/>
          <p:cNvSpPr/>
          <p:nvPr/>
        </p:nvSpPr>
        <p:spPr>
          <a:xfrm>
            <a:off x="5728862" y="44196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>
            <a:stCxn id="97" idx="4"/>
          </p:cNvCxnSpPr>
          <p:nvPr/>
        </p:nvCxnSpPr>
        <p:spPr>
          <a:xfrm flipH="1">
            <a:off x="5798026" y="4572000"/>
            <a:ext cx="7036" cy="12237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val 100"/>
          <p:cNvSpPr/>
          <p:nvPr/>
        </p:nvSpPr>
        <p:spPr>
          <a:xfrm>
            <a:off x="5263621" y="571952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6101170" y="35814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>
            <a:stCxn id="61" idx="4"/>
          </p:cNvCxnSpPr>
          <p:nvPr/>
        </p:nvCxnSpPr>
        <p:spPr>
          <a:xfrm flipH="1">
            <a:off x="6170334" y="3733800"/>
            <a:ext cx="7036" cy="2051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6554057" y="32766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>
            <a:stCxn id="63" idx="4"/>
          </p:cNvCxnSpPr>
          <p:nvPr/>
        </p:nvCxnSpPr>
        <p:spPr>
          <a:xfrm flipH="1">
            <a:off x="6623221" y="3429001"/>
            <a:ext cx="7036" cy="23713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040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27036"/>
            <a:ext cx="8229600" cy="1143000"/>
          </a:xfrm>
        </p:spPr>
        <p:txBody>
          <a:bodyPr/>
          <a:lstStyle/>
          <a:p>
            <a:r>
              <a:rPr lang="en-US" dirty="0"/>
              <a:t>Discrete convolution </a:t>
            </a:r>
            <a:r>
              <a:rPr lang="en-US" sz="2400" dirty="0">
                <a:solidFill>
                  <a:prstClr val="black"/>
                </a:solidFill>
              </a:rPr>
              <a:t>(symbol:     ) 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09600" y="1493837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We are going to convolve a function </a:t>
            </a:r>
            <a:r>
              <a:rPr lang="en-US" sz="2000" b="1" dirty="0"/>
              <a:t>f</a:t>
            </a:r>
            <a:r>
              <a:rPr lang="en-US" sz="2000" dirty="0"/>
              <a:t> with a filter </a:t>
            </a:r>
            <a:r>
              <a:rPr lang="en-US" sz="2000" b="1" dirty="0"/>
              <a:t>h.</a:t>
            </a:r>
            <a:endParaRPr lang="en-US" sz="800" b="1" i="1" dirty="0"/>
          </a:p>
        </p:txBody>
      </p:sp>
      <p:grpSp>
        <p:nvGrpSpPr>
          <p:cNvPr id="41" name="Group 40"/>
          <p:cNvGrpSpPr/>
          <p:nvPr/>
        </p:nvGrpSpPr>
        <p:grpSpPr>
          <a:xfrm>
            <a:off x="990600" y="4318345"/>
            <a:ext cx="3657600" cy="1472249"/>
            <a:chOff x="5106838" y="4264606"/>
            <a:chExt cx="3657600" cy="1472249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5106838" y="5684405"/>
              <a:ext cx="3657600" cy="15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5400000" flipH="1" flipV="1">
              <a:off x="5411241" y="5074408"/>
              <a:ext cx="1219200" cy="794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6173638" y="4264606"/>
              <a:ext cx="6783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f[k]</a:t>
              </a: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5497145" y="4820867"/>
              <a:ext cx="152400" cy="839788"/>
              <a:chOff x="1066800" y="4838866"/>
              <a:chExt cx="152400" cy="839788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7202532" y="4844507"/>
              <a:ext cx="152400" cy="839788"/>
              <a:chOff x="1066800" y="4838866"/>
              <a:chExt cx="152400" cy="839788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9" name="Straight Connector 58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5944244" y="5042213"/>
              <a:ext cx="152400" cy="549496"/>
              <a:chOff x="1392447" y="5145254"/>
              <a:chExt cx="152400" cy="549496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7628586" y="5134854"/>
              <a:ext cx="152400" cy="549496"/>
              <a:chOff x="1392447" y="5145254"/>
              <a:chExt cx="152400" cy="549496"/>
            </a:xfrm>
          </p:grpSpPr>
          <p:sp>
            <p:nvSpPr>
              <p:cNvPr id="54" name="Oval 53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/>
          </p:nvGrpSpPr>
          <p:grpSpPr>
            <a:xfrm>
              <a:off x="6369503" y="5354842"/>
              <a:ext cx="152400" cy="360158"/>
              <a:chOff x="1772652" y="5300497"/>
              <a:chExt cx="152400" cy="360158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1772652" y="5300497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3" name="Straight Connector 52"/>
              <p:cNvCxnSpPr/>
              <p:nvPr/>
            </p:nvCxnSpPr>
            <p:spPr>
              <a:xfrm>
                <a:off x="1848852" y="5452897"/>
                <a:ext cx="0" cy="20775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Oval 50"/>
            <p:cNvSpPr/>
            <p:nvPr/>
          </p:nvSpPr>
          <p:spPr>
            <a:xfrm>
              <a:off x="6822411" y="5584455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>
            <a:off x="914400" y="3702048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rot="5400000" flipH="1" flipV="1">
            <a:off x="1218803" y="3092051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2057401" y="2103437"/>
            <a:ext cx="11737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h[2-k]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752600" y="2942101"/>
            <a:ext cx="1066800" cy="763588"/>
            <a:chOff x="2286000" y="2589212"/>
            <a:chExt cx="1066800" cy="763588"/>
          </a:xfrm>
        </p:grpSpPr>
        <p:sp>
          <p:nvSpPr>
            <p:cNvPr id="84" name="Oval 83"/>
            <p:cNvSpPr/>
            <p:nvPr/>
          </p:nvSpPr>
          <p:spPr>
            <a:xfrm>
              <a:off x="2286000" y="30464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2743200" y="28178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3200400" y="25892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/>
            <p:cNvCxnSpPr/>
            <p:nvPr/>
          </p:nvCxnSpPr>
          <p:spPr>
            <a:xfrm rot="16200000" flipH="1">
              <a:off x="2209800" y="3198812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2971800" y="3046412"/>
              <a:ext cx="609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5400000">
              <a:off x="2628106" y="3161506"/>
              <a:ext cx="38258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Straight Arrow Connector 90"/>
          <p:cNvCxnSpPr/>
          <p:nvPr/>
        </p:nvCxnSpPr>
        <p:spPr>
          <a:xfrm>
            <a:off x="5257006" y="5765562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rot="5400000" flipH="1" flipV="1">
            <a:off x="5561409" y="5155565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6400007" y="4166951"/>
            <a:ext cx="8402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g[2]</a:t>
            </a:r>
          </a:p>
        </p:txBody>
      </p:sp>
      <p:sp>
        <p:nvSpPr>
          <p:cNvPr id="97" name="Oval 96"/>
          <p:cNvSpPr/>
          <p:nvPr/>
        </p:nvSpPr>
        <p:spPr>
          <a:xfrm>
            <a:off x="5728862" y="438943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>
            <a:stCxn id="97" idx="4"/>
          </p:cNvCxnSpPr>
          <p:nvPr/>
        </p:nvCxnSpPr>
        <p:spPr>
          <a:xfrm flipH="1">
            <a:off x="5798026" y="4541836"/>
            <a:ext cx="7036" cy="12237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val 100"/>
          <p:cNvSpPr/>
          <p:nvPr/>
        </p:nvSpPr>
        <p:spPr>
          <a:xfrm>
            <a:off x="5263621" y="5689362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6101170" y="355123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>
            <a:stCxn id="61" idx="4"/>
          </p:cNvCxnSpPr>
          <p:nvPr/>
        </p:nvCxnSpPr>
        <p:spPr>
          <a:xfrm flipH="1">
            <a:off x="6170334" y="3703636"/>
            <a:ext cx="7036" cy="2051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6554057" y="324643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>
            <a:stCxn id="63" idx="4"/>
          </p:cNvCxnSpPr>
          <p:nvPr/>
        </p:nvCxnSpPr>
        <p:spPr>
          <a:xfrm flipH="1">
            <a:off x="6623221" y="3398837"/>
            <a:ext cx="7036" cy="23713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/>
          <p:cNvSpPr/>
          <p:nvPr/>
        </p:nvSpPr>
        <p:spPr>
          <a:xfrm>
            <a:off x="7026609" y="492283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/>
          <p:cNvCxnSpPr>
            <a:stCxn id="65" idx="4"/>
          </p:cNvCxnSpPr>
          <p:nvPr/>
        </p:nvCxnSpPr>
        <p:spPr>
          <a:xfrm flipH="1">
            <a:off x="7095773" y="5075237"/>
            <a:ext cx="7036" cy="7432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7" name="Picture 4">
            <a:extLst>
              <a:ext uri="{FF2B5EF4-FFF2-40B4-BE49-F238E27FC236}">
                <a16:creationId xmlns="" xmlns:a16="http://schemas.microsoft.com/office/drawing/2014/main" id="{F7AD9F52-2907-0749-A82A-44D66D632B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57105" r="39408"/>
          <a:stretch/>
        </p:blipFill>
        <p:spPr bwMode="auto">
          <a:xfrm>
            <a:off x="5367956" y="810968"/>
            <a:ext cx="215193" cy="565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8086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27036"/>
            <a:ext cx="8229600" cy="1143000"/>
          </a:xfrm>
        </p:spPr>
        <p:txBody>
          <a:bodyPr/>
          <a:lstStyle/>
          <a:p>
            <a:r>
              <a:rPr lang="en-US" dirty="0"/>
              <a:t>Discrete convolution </a:t>
            </a:r>
            <a:r>
              <a:rPr lang="en-US" sz="2400" dirty="0">
                <a:solidFill>
                  <a:prstClr val="black"/>
                </a:solidFill>
              </a:rPr>
              <a:t>(symbol:     ) 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09600" y="1493837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We are going to convolve a function </a:t>
            </a:r>
            <a:r>
              <a:rPr lang="en-US" sz="2000" b="1" dirty="0"/>
              <a:t>f</a:t>
            </a:r>
            <a:r>
              <a:rPr lang="en-US" sz="2000" dirty="0"/>
              <a:t> with a filter </a:t>
            </a:r>
            <a:r>
              <a:rPr lang="en-US" sz="2000" b="1" dirty="0"/>
              <a:t>h.</a:t>
            </a:r>
            <a:endParaRPr lang="en-US" sz="800" b="1" i="1" dirty="0"/>
          </a:p>
        </p:txBody>
      </p:sp>
      <p:pic>
        <p:nvPicPr>
          <p:cNvPr id="32" name="Picture 4"/>
          <p:cNvPicPr>
            <a:picLocks noChangeAspect="1" noChangeArrowheads="1"/>
          </p:cNvPicPr>
          <p:nvPr/>
        </p:nvPicPr>
        <p:blipFill rotWithShape="1">
          <a:blip r:embed="rId2" cstate="print"/>
          <a:srcRect l="57105" r="39408"/>
          <a:stretch/>
        </p:blipFill>
        <p:spPr bwMode="auto">
          <a:xfrm>
            <a:off x="5367956" y="810968"/>
            <a:ext cx="215193" cy="565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1" name="Group 40"/>
          <p:cNvGrpSpPr/>
          <p:nvPr/>
        </p:nvGrpSpPr>
        <p:grpSpPr>
          <a:xfrm>
            <a:off x="990600" y="4318345"/>
            <a:ext cx="3657600" cy="1472249"/>
            <a:chOff x="5106838" y="4264606"/>
            <a:chExt cx="3657600" cy="1472249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5106838" y="5684405"/>
              <a:ext cx="3657600" cy="15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5400000" flipH="1" flipV="1">
              <a:off x="5411241" y="5074408"/>
              <a:ext cx="1219200" cy="794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6173638" y="4264606"/>
              <a:ext cx="6783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f[k]</a:t>
              </a: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5497145" y="4820867"/>
              <a:ext cx="152400" cy="839788"/>
              <a:chOff x="1066800" y="4838866"/>
              <a:chExt cx="152400" cy="839788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7202532" y="4844507"/>
              <a:ext cx="152400" cy="839788"/>
              <a:chOff x="1066800" y="4838866"/>
              <a:chExt cx="152400" cy="839788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1066800" y="4838866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9" name="Straight Connector 58"/>
              <p:cNvCxnSpPr/>
              <p:nvPr/>
            </p:nvCxnSpPr>
            <p:spPr>
              <a:xfrm>
                <a:off x="1143000" y="4991266"/>
                <a:ext cx="0" cy="6873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5944244" y="5042213"/>
              <a:ext cx="152400" cy="549496"/>
              <a:chOff x="1392447" y="5145254"/>
              <a:chExt cx="152400" cy="549496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7628586" y="5134854"/>
              <a:ext cx="152400" cy="549496"/>
              <a:chOff x="1392447" y="5145254"/>
              <a:chExt cx="152400" cy="549496"/>
            </a:xfrm>
          </p:grpSpPr>
          <p:sp>
            <p:nvSpPr>
              <p:cNvPr id="54" name="Oval 53"/>
              <p:cNvSpPr/>
              <p:nvPr/>
            </p:nvSpPr>
            <p:spPr>
              <a:xfrm>
                <a:off x="1392447" y="5145254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/>
              <p:cNvCxnSpPr/>
              <p:nvPr/>
            </p:nvCxnSpPr>
            <p:spPr>
              <a:xfrm flipH="1">
                <a:off x="1467853" y="5297654"/>
                <a:ext cx="794" cy="397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/>
          </p:nvGrpSpPr>
          <p:grpSpPr>
            <a:xfrm>
              <a:off x="6369503" y="5354842"/>
              <a:ext cx="152400" cy="360158"/>
              <a:chOff x="1772652" y="5300497"/>
              <a:chExt cx="152400" cy="360158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1772652" y="5300497"/>
                <a:ext cx="152400" cy="152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3" name="Straight Connector 52"/>
              <p:cNvCxnSpPr/>
              <p:nvPr/>
            </p:nvCxnSpPr>
            <p:spPr>
              <a:xfrm>
                <a:off x="1848852" y="5452897"/>
                <a:ext cx="0" cy="20775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Oval 50"/>
            <p:cNvSpPr/>
            <p:nvPr/>
          </p:nvSpPr>
          <p:spPr>
            <a:xfrm>
              <a:off x="6822411" y="5584455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>
            <a:off x="914400" y="3702048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rot="5400000" flipH="1" flipV="1">
            <a:off x="1218803" y="3092051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2057400" y="2103437"/>
            <a:ext cx="1181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h[n-k]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054195" y="2940842"/>
            <a:ext cx="1066800" cy="763588"/>
            <a:chOff x="2286000" y="2589212"/>
            <a:chExt cx="1066800" cy="763588"/>
          </a:xfrm>
        </p:grpSpPr>
        <p:sp>
          <p:nvSpPr>
            <p:cNvPr id="84" name="Oval 83"/>
            <p:cNvSpPr/>
            <p:nvPr/>
          </p:nvSpPr>
          <p:spPr>
            <a:xfrm>
              <a:off x="2286000" y="30464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2743200" y="28178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3200400" y="2589212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/>
            <p:cNvCxnSpPr/>
            <p:nvPr/>
          </p:nvCxnSpPr>
          <p:spPr>
            <a:xfrm rot="16200000" flipH="1">
              <a:off x="2209800" y="3198812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2971800" y="3046412"/>
              <a:ext cx="609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5400000">
              <a:off x="2628106" y="3161506"/>
              <a:ext cx="38258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Straight Arrow Connector 90"/>
          <p:cNvCxnSpPr/>
          <p:nvPr/>
        </p:nvCxnSpPr>
        <p:spPr>
          <a:xfrm>
            <a:off x="5257006" y="5765562"/>
            <a:ext cx="36576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rot="5400000" flipH="1" flipV="1">
            <a:off x="5561409" y="5155565"/>
            <a:ext cx="1219200" cy="794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6400007" y="4166951"/>
            <a:ext cx="8483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g[n]</a:t>
            </a:r>
          </a:p>
        </p:txBody>
      </p:sp>
      <p:sp>
        <p:nvSpPr>
          <p:cNvPr id="97" name="Oval 96"/>
          <p:cNvSpPr/>
          <p:nvPr/>
        </p:nvSpPr>
        <p:spPr>
          <a:xfrm>
            <a:off x="5728862" y="438943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>
            <a:stCxn id="97" idx="4"/>
          </p:cNvCxnSpPr>
          <p:nvPr/>
        </p:nvCxnSpPr>
        <p:spPr>
          <a:xfrm flipH="1">
            <a:off x="5798026" y="4541836"/>
            <a:ext cx="7036" cy="12237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val 100"/>
          <p:cNvSpPr/>
          <p:nvPr/>
        </p:nvSpPr>
        <p:spPr>
          <a:xfrm>
            <a:off x="5263621" y="5689362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6101170" y="355123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>
            <a:stCxn id="61" idx="4"/>
          </p:cNvCxnSpPr>
          <p:nvPr/>
        </p:nvCxnSpPr>
        <p:spPr>
          <a:xfrm flipH="1">
            <a:off x="6170334" y="3703636"/>
            <a:ext cx="7036" cy="2051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6554057" y="324643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>
            <a:stCxn id="63" idx="4"/>
          </p:cNvCxnSpPr>
          <p:nvPr/>
        </p:nvCxnSpPr>
        <p:spPr>
          <a:xfrm flipH="1">
            <a:off x="6623221" y="3398837"/>
            <a:ext cx="7036" cy="23713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/>
          <p:cNvSpPr/>
          <p:nvPr/>
        </p:nvSpPr>
        <p:spPr>
          <a:xfrm>
            <a:off x="7026609" y="492283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/>
          <p:cNvCxnSpPr>
            <a:stCxn id="65" idx="4"/>
          </p:cNvCxnSpPr>
          <p:nvPr/>
        </p:nvCxnSpPr>
        <p:spPr>
          <a:xfrm flipH="1">
            <a:off x="7095773" y="5075237"/>
            <a:ext cx="7036" cy="7432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7480135" y="358646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Connector 67"/>
          <p:cNvCxnSpPr/>
          <p:nvPr/>
        </p:nvCxnSpPr>
        <p:spPr>
          <a:xfrm flipH="1">
            <a:off x="7549299" y="3738865"/>
            <a:ext cx="7036" cy="2051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7990274" y="3318049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Connector 69"/>
          <p:cNvCxnSpPr/>
          <p:nvPr/>
        </p:nvCxnSpPr>
        <p:spPr>
          <a:xfrm flipH="1">
            <a:off x="8059438" y="3470450"/>
            <a:ext cx="7036" cy="23713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70"/>
          <p:cNvSpPr/>
          <p:nvPr/>
        </p:nvSpPr>
        <p:spPr>
          <a:xfrm>
            <a:off x="8393912" y="489824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/>
          <p:cNvCxnSpPr/>
          <p:nvPr/>
        </p:nvCxnSpPr>
        <p:spPr>
          <a:xfrm flipH="1">
            <a:off x="8463076" y="5050646"/>
            <a:ext cx="7036" cy="7432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72"/>
          <p:cNvSpPr/>
          <p:nvPr/>
        </p:nvSpPr>
        <p:spPr>
          <a:xfrm>
            <a:off x="8801068" y="5227636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>
            <a:stCxn id="73" idx="4"/>
          </p:cNvCxnSpPr>
          <p:nvPr/>
        </p:nvCxnSpPr>
        <p:spPr>
          <a:xfrm flipH="1">
            <a:off x="8870232" y="5380036"/>
            <a:ext cx="7036" cy="420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44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8229600" cy="1143000"/>
          </a:xfrm>
        </p:spPr>
        <p:txBody>
          <a:bodyPr/>
          <a:lstStyle/>
          <a:p>
            <a:r>
              <a:rPr lang="en-US" dirty="0"/>
              <a:t>Discrete convolution </a:t>
            </a:r>
            <a:r>
              <a:rPr lang="en-US" sz="2400" dirty="0">
                <a:solidFill>
                  <a:prstClr val="black"/>
                </a:solidFill>
              </a:rPr>
              <a:t>(symbol:     ) 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85800" y="1676401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dirty="0"/>
              <a:t>In summary, the steps for discrete convolution are: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Fold h[</a:t>
            </a:r>
            <a:r>
              <a:rPr lang="en-US" sz="2400" dirty="0" err="1"/>
              <a:t>k,l</a:t>
            </a:r>
            <a:r>
              <a:rPr lang="en-US" sz="2400" dirty="0"/>
              <a:t>] about origin to form h[−k]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Shift the folded results by n to form h[n − k]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Multiply h[n − k] by f[k]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Sum over all k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Repeat for every n</a:t>
            </a:r>
            <a:endParaRPr lang="en-US" sz="2400" i="1" dirty="0"/>
          </a:p>
          <a:p>
            <a:endParaRPr lang="en-US" sz="2400" i="1" dirty="0"/>
          </a:p>
        </p:txBody>
      </p:sp>
      <p:pic>
        <p:nvPicPr>
          <p:cNvPr id="32" name="Picture 4"/>
          <p:cNvPicPr>
            <a:picLocks noChangeAspect="1" noChangeArrowheads="1"/>
          </p:cNvPicPr>
          <p:nvPr/>
        </p:nvPicPr>
        <p:blipFill rotWithShape="1">
          <a:blip r:embed="rId2" cstate="print"/>
          <a:srcRect l="57105" r="39408"/>
          <a:stretch/>
        </p:blipFill>
        <p:spPr bwMode="auto">
          <a:xfrm>
            <a:off x="5410200" y="898473"/>
            <a:ext cx="215193" cy="565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4343400"/>
            <a:ext cx="363166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282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659920"/>
              </p:ext>
            </p:extLst>
          </p:nvPr>
        </p:nvGraphicFramePr>
        <p:xfrm>
          <a:off x="609600" y="3962400"/>
          <a:ext cx="3556000" cy="232918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4" name="Title 1">
            <a:extLst>
              <a:ext uri="{FF2B5EF4-FFF2-40B4-BE49-F238E27FC236}">
                <a16:creationId xmlns="" xmlns:a16="http://schemas.microsoft.com/office/drawing/2014/main" id="{54CB5CBD-7C50-2443-AB2C-D367BD731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4800"/>
            <a:ext cx="8229600" cy="1143000"/>
          </a:xfrm>
        </p:spPr>
        <p:txBody>
          <a:bodyPr/>
          <a:lstStyle/>
          <a:p>
            <a:r>
              <a:rPr lang="en-US" dirty="0"/>
              <a:t>2D convolution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="" xmlns:a16="http://schemas.microsoft.com/office/drawing/2014/main" id="{43F5F5AE-50E7-C54F-9E71-F14C100224E8}"/>
              </a:ext>
            </a:extLst>
          </p:cNvPr>
          <p:cNvSpPr txBox="1">
            <a:spLocks/>
          </p:cNvSpPr>
          <p:nvPr/>
        </p:nvSpPr>
        <p:spPr>
          <a:xfrm>
            <a:off x="609600" y="1371601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2D convolution is very similar to 1D.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The main difference is that we now have to iterate over 2 axis instead of 1.</a:t>
            </a:r>
          </a:p>
          <a:p>
            <a:endParaRPr lang="en-US" sz="800" i="1" dirty="0"/>
          </a:p>
        </p:txBody>
      </p:sp>
      <p:pic>
        <p:nvPicPr>
          <p:cNvPr id="26" name="Picture 2">
            <a:extLst>
              <a:ext uri="{FF2B5EF4-FFF2-40B4-BE49-F238E27FC236}">
                <a16:creationId xmlns="" xmlns:a16="http://schemas.microsoft.com/office/drawing/2014/main" id="{EF4BBD35-61B3-DF4F-9266-7F2A76BDCE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28258"/>
          <a:stretch/>
        </p:blipFill>
        <p:spPr bwMode="auto">
          <a:xfrm>
            <a:off x="3578327" y="2297994"/>
            <a:ext cx="5305425" cy="1250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E9205B80-59BD-284D-B917-E8320C0D719F}"/>
              </a:ext>
            </a:extLst>
          </p:cNvPr>
          <p:cNvSpPr/>
          <p:nvPr/>
        </p:nvSpPr>
        <p:spPr>
          <a:xfrm>
            <a:off x="5029201" y="4022632"/>
            <a:ext cx="37052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Assume we have a filter(h[,]) that is 3x3. and an image (f[,]) that is 7x7.</a:t>
            </a:r>
            <a:endParaRPr lang="en-US" sz="2000" dirty="0">
              <a:latin typeface="+mj-lt"/>
            </a:endParaRPr>
          </a:p>
        </p:txBody>
      </p:sp>
      <p:sp>
        <p:nvSpPr>
          <p:cNvPr id="28" name="Rectangle 1">
            <a:extLst>
              <a:ext uri="{FF2B5EF4-FFF2-40B4-BE49-F238E27FC236}">
                <a16:creationId xmlns="" xmlns:a16="http://schemas.microsoft.com/office/drawing/2014/main" id="{968BCC13-8410-3849-8B79-8FF4AE71FC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6401" y="273157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9" name="Picture 2">
            <a:extLst>
              <a:ext uri="{FF2B5EF4-FFF2-40B4-BE49-F238E27FC236}">
                <a16:creationId xmlns="" xmlns:a16="http://schemas.microsoft.com/office/drawing/2014/main" id="{78AD1925-E83E-EF43-BC0B-095F494CC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18619" t="10870" r="74707"/>
          <a:stretch/>
        </p:blipFill>
        <p:spPr bwMode="auto">
          <a:xfrm>
            <a:off x="3095726" y="2464261"/>
            <a:ext cx="482600" cy="1083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Picture 29" descr="latex-image-1.pdf">
            <a:extLst>
              <a:ext uri="{FF2B5EF4-FFF2-40B4-BE49-F238E27FC236}">
                <a16:creationId xmlns="" xmlns:a16="http://schemas.microsoft.com/office/drawing/2014/main" id="{544746B2-E227-1F44-98FB-958F0EED30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731572"/>
            <a:ext cx="2486126" cy="3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528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impulse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at [0,0].</a:t>
            </a:r>
          </a:p>
          <a:p>
            <a:r>
              <a:rPr lang="en-US" dirty="0"/>
              <a:t>0 everywhere else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971800"/>
            <a:ext cx="4178300" cy="284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266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564596"/>
              </p:ext>
            </p:extLst>
          </p:nvPr>
        </p:nvGraphicFramePr>
        <p:xfrm>
          <a:off x="609600" y="3962400"/>
          <a:ext cx="3556000" cy="232918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8" name="Title 1">
            <a:extLst>
              <a:ext uri="{FF2B5EF4-FFF2-40B4-BE49-F238E27FC236}">
                <a16:creationId xmlns="" xmlns:a16="http://schemas.microsoft.com/office/drawing/2014/main" id="{955AD90A-4175-824B-A8D6-A27869FD1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4800"/>
            <a:ext cx="8229600" cy="1143000"/>
          </a:xfrm>
        </p:spPr>
        <p:txBody>
          <a:bodyPr/>
          <a:lstStyle/>
          <a:p>
            <a:r>
              <a:rPr lang="en-US" dirty="0"/>
              <a:t>2D convolution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="" xmlns:a16="http://schemas.microsoft.com/office/drawing/2014/main" id="{F96129E8-6671-5D49-98A8-70260977479F}"/>
              </a:ext>
            </a:extLst>
          </p:cNvPr>
          <p:cNvSpPr txBox="1">
            <a:spLocks/>
          </p:cNvSpPr>
          <p:nvPr/>
        </p:nvSpPr>
        <p:spPr>
          <a:xfrm>
            <a:off x="609600" y="1371601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2D convolution is very similar to 1D.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The main difference is that we now have to iterate over 2 axis instead of 1.</a:t>
            </a:r>
          </a:p>
          <a:p>
            <a:endParaRPr lang="en-US" sz="800" i="1" dirty="0"/>
          </a:p>
        </p:txBody>
      </p:sp>
      <p:pic>
        <p:nvPicPr>
          <p:cNvPr id="20" name="Picture 2">
            <a:extLst>
              <a:ext uri="{FF2B5EF4-FFF2-40B4-BE49-F238E27FC236}">
                <a16:creationId xmlns="" xmlns:a16="http://schemas.microsoft.com/office/drawing/2014/main" id="{13B71A66-4238-7541-ADA2-D4F2559C9C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28258"/>
          <a:stretch/>
        </p:blipFill>
        <p:spPr bwMode="auto">
          <a:xfrm>
            <a:off x="3578327" y="2297994"/>
            <a:ext cx="5305425" cy="1250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1A94ACB8-DA50-2047-939A-D5635102B7A8}"/>
              </a:ext>
            </a:extLst>
          </p:cNvPr>
          <p:cNvSpPr/>
          <p:nvPr/>
        </p:nvSpPr>
        <p:spPr>
          <a:xfrm>
            <a:off x="5029201" y="4022632"/>
            <a:ext cx="37052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Assume we have a filter(h[,]) that is 3x3. and an image (f[,]) that is 7x7.</a:t>
            </a:r>
            <a:endParaRPr lang="en-US" sz="2000" dirty="0">
              <a:latin typeface="+mj-lt"/>
            </a:endParaRPr>
          </a:p>
        </p:txBody>
      </p:sp>
      <p:sp>
        <p:nvSpPr>
          <p:cNvPr id="22" name="Rectangle 1">
            <a:extLst>
              <a:ext uri="{FF2B5EF4-FFF2-40B4-BE49-F238E27FC236}">
                <a16:creationId xmlns="" xmlns:a16="http://schemas.microsoft.com/office/drawing/2014/main" id="{ABAAADB4-FB1D-5F47-B5D2-ECB82B8D31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6401" y="273157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3" name="Picture 2">
            <a:extLst>
              <a:ext uri="{FF2B5EF4-FFF2-40B4-BE49-F238E27FC236}">
                <a16:creationId xmlns="" xmlns:a16="http://schemas.microsoft.com/office/drawing/2014/main" id="{D4BC6D0D-FB86-EE43-9A43-996682A322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18619" t="10870" r="74707"/>
          <a:stretch/>
        </p:blipFill>
        <p:spPr bwMode="auto">
          <a:xfrm>
            <a:off x="3095726" y="2464261"/>
            <a:ext cx="482600" cy="1083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23" descr="latex-image-1.pdf">
            <a:extLst>
              <a:ext uri="{FF2B5EF4-FFF2-40B4-BE49-F238E27FC236}">
                <a16:creationId xmlns="" xmlns:a16="http://schemas.microsoft.com/office/drawing/2014/main" id="{41B28837-45B0-A545-8E5B-3AB1E7865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731572"/>
            <a:ext cx="2486126" cy="3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7143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3567670"/>
              </p:ext>
            </p:extLst>
          </p:nvPr>
        </p:nvGraphicFramePr>
        <p:xfrm>
          <a:off x="609600" y="3962400"/>
          <a:ext cx="3556000" cy="232918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5" name="Title 1">
            <a:extLst>
              <a:ext uri="{FF2B5EF4-FFF2-40B4-BE49-F238E27FC236}">
                <a16:creationId xmlns="" xmlns:a16="http://schemas.microsoft.com/office/drawing/2014/main" id="{74807096-34E2-9646-BF9F-CC7720600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4800"/>
            <a:ext cx="8229600" cy="1143000"/>
          </a:xfrm>
        </p:spPr>
        <p:txBody>
          <a:bodyPr/>
          <a:lstStyle/>
          <a:p>
            <a:r>
              <a:rPr lang="en-US" dirty="0"/>
              <a:t>2D convolution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="" xmlns:a16="http://schemas.microsoft.com/office/drawing/2014/main" id="{F5AA0DFE-6EEC-074A-9119-7BDCC952A573}"/>
              </a:ext>
            </a:extLst>
          </p:cNvPr>
          <p:cNvSpPr txBox="1">
            <a:spLocks/>
          </p:cNvSpPr>
          <p:nvPr/>
        </p:nvSpPr>
        <p:spPr>
          <a:xfrm>
            <a:off x="609600" y="1371601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2D convolution is very similar to 1D.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The main difference is that we now have to iterate over 2 axis instead of 1.</a:t>
            </a:r>
          </a:p>
          <a:p>
            <a:endParaRPr lang="en-US" sz="800" i="1" dirty="0"/>
          </a:p>
        </p:txBody>
      </p:sp>
      <p:pic>
        <p:nvPicPr>
          <p:cNvPr id="27" name="Picture 2">
            <a:extLst>
              <a:ext uri="{FF2B5EF4-FFF2-40B4-BE49-F238E27FC236}">
                <a16:creationId xmlns="" xmlns:a16="http://schemas.microsoft.com/office/drawing/2014/main" id="{41BCCFDF-233D-C94C-8F04-D1087E458A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28258"/>
          <a:stretch/>
        </p:blipFill>
        <p:spPr bwMode="auto">
          <a:xfrm>
            <a:off x="3578327" y="2297994"/>
            <a:ext cx="5305425" cy="1250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CD4CD317-3ED4-E545-949C-7C8D45FA8011}"/>
              </a:ext>
            </a:extLst>
          </p:cNvPr>
          <p:cNvSpPr/>
          <p:nvPr/>
        </p:nvSpPr>
        <p:spPr>
          <a:xfrm>
            <a:off x="5029201" y="4022632"/>
            <a:ext cx="37052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Assume we have a filter(h[,]) that is 3x3. and an image (f[,]) that is 7x7.</a:t>
            </a:r>
            <a:endParaRPr lang="en-US" sz="2000" dirty="0">
              <a:latin typeface="+mj-lt"/>
            </a:endParaRPr>
          </a:p>
        </p:txBody>
      </p:sp>
      <p:sp>
        <p:nvSpPr>
          <p:cNvPr id="29" name="Rectangle 1">
            <a:extLst>
              <a:ext uri="{FF2B5EF4-FFF2-40B4-BE49-F238E27FC236}">
                <a16:creationId xmlns="" xmlns:a16="http://schemas.microsoft.com/office/drawing/2014/main" id="{CF4DFD75-13F4-5748-AD44-ACAC63B240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6401" y="273157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30" name="Picture 2">
            <a:extLst>
              <a:ext uri="{FF2B5EF4-FFF2-40B4-BE49-F238E27FC236}">
                <a16:creationId xmlns="" xmlns:a16="http://schemas.microsoft.com/office/drawing/2014/main" id="{7517FBAC-D774-1945-83AC-083A7126A2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18619" t="10870" r="74707"/>
          <a:stretch/>
        </p:blipFill>
        <p:spPr bwMode="auto">
          <a:xfrm>
            <a:off x="3095726" y="2464261"/>
            <a:ext cx="482600" cy="1083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" name="Picture 30" descr="latex-image-1.pdf">
            <a:extLst>
              <a:ext uri="{FF2B5EF4-FFF2-40B4-BE49-F238E27FC236}">
                <a16:creationId xmlns="" xmlns:a16="http://schemas.microsoft.com/office/drawing/2014/main" id="{3546485B-471D-0F4B-AC62-01B01C8369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731572"/>
            <a:ext cx="2486126" cy="3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1946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623547"/>
              </p:ext>
            </p:extLst>
          </p:nvPr>
        </p:nvGraphicFramePr>
        <p:xfrm>
          <a:off x="609600" y="3962400"/>
          <a:ext cx="3556000" cy="232918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4" name="Title 1">
            <a:extLst>
              <a:ext uri="{FF2B5EF4-FFF2-40B4-BE49-F238E27FC236}">
                <a16:creationId xmlns="" xmlns:a16="http://schemas.microsoft.com/office/drawing/2014/main" id="{A8CBFBDD-C355-6F45-ACD3-21FBDC176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4800"/>
            <a:ext cx="8229600" cy="1143000"/>
          </a:xfrm>
        </p:spPr>
        <p:txBody>
          <a:bodyPr/>
          <a:lstStyle/>
          <a:p>
            <a:r>
              <a:rPr lang="en-US" dirty="0"/>
              <a:t>2D convolution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="" xmlns:a16="http://schemas.microsoft.com/office/drawing/2014/main" id="{DD68C6D3-05D0-C243-ACE6-A2C09A370F89}"/>
              </a:ext>
            </a:extLst>
          </p:cNvPr>
          <p:cNvSpPr txBox="1">
            <a:spLocks/>
          </p:cNvSpPr>
          <p:nvPr/>
        </p:nvSpPr>
        <p:spPr>
          <a:xfrm>
            <a:off x="609600" y="1371601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2D convolution is very similar to 1D.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The main difference is that we now have to iterate over 2 axis instead of 1.</a:t>
            </a:r>
          </a:p>
          <a:p>
            <a:endParaRPr lang="en-US" sz="800" i="1" dirty="0"/>
          </a:p>
        </p:txBody>
      </p:sp>
      <p:pic>
        <p:nvPicPr>
          <p:cNvPr id="26" name="Picture 2">
            <a:extLst>
              <a:ext uri="{FF2B5EF4-FFF2-40B4-BE49-F238E27FC236}">
                <a16:creationId xmlns="" xmlns:a16="http://schemas.microsoft.com/office/drawing/2014/main" id="{B5A53B4E-45C5-444D-8197-98F035449C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28258"/>
          <a:stretch/>
        </p:blipFill>
        <p:spPr bwMode="auto">
          <a:xfrm>
            <a:off x="3578327" y="2297994"/>
            <a:ext cx="5305425" cy="1250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00C45396-9E22-3C4E-A3C8-8E42A27CC3AA}"/>
              </a:ext>
            </a:extLst>
          </p:cNvPr>
          <p:cNvSpPr/>
          <p:nvPr/>
        </p:nvSpPr>
        <p:spPr>
          <a:xfrm>
            <a:off x="5029201" y="4022632"/>
            <a:ext cx="37052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Assume we have a filter(h[,]) that is 3x3. and an image (f[,]) that is 7x7.</a:t>
            </a:r>
            <a:endParaRPr lang="en-US" sz="2000" dirty="0">
              <a:latin typeface="+mj-lt"/>
            </a:endParaRPr>
          </a:p>
        </p:txBody>
      </p:sp>
      <p:sp>
        <p:nvSpPr>
          <p:cNvPr id="28" name="Rectangle 1">
            <a:extLst>
              <a:ext uri="{FF2B5EF4-FFF2-40B4-BE49-F238E27FC236}">
                <a16:creationId xmlns="" xmlns:a16="http://schemas.microsoft.com/office/drawing/2014/main" id="{517D57DB-420C-ED47-B599-A483ABD419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6401" y="273157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9" name="Picture 2">
            <a:extLst>
              <a:ext uri="{FF2B5EF4-FFF2-40B4-BE49-F238E27FC236}">
                <a16:creationId xmlns="" xmlns:a16="http://schemas.microsoft.com/office/drawing/2014/main" id="{EE880347-E5A9-324A-85F4-88D509C143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18619" t="10870" r="74707"/>
          <a:stretch/>
        </p:blipFill>
        <p:spPr bwMode="auto">
          <a:xfrm>
            <a:off x="3095726" y="2464261"/>
            <a:ext cx="482600" cy="1083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Picture 29" descr="latex-image-1.pdf">
            <a:extLst>
              <a:ext uri="{FF2B5EF4-FFF2-40B4-BE49-F238E27FC236}">
                <a16:creationId xmlns="" xmlns:a16="http://schemas.microsoft.com/office/drawing/2014/main" id="{CF61B655-EF64-D947-BE0D-DA20D7B018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731572"/>
            <a:ext cx="2486126" cy="3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743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361873"/>
              </p:ext>
            </p:extLst>
          </p:nvPr>
        </p:nvGraphicFramePr>
        <p:xfrm>
          <a:off x="609600" y="3962400"/>
          <a:ext cx="3556000" cy="232918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5" name="Title 1">
            <a:extLst>
              <a:ext uri="{FF2B5EF4-FFF2-40B4-BE49-F238E27FC236}">
                <a16:creationId xmlns="" xmlns:a16="http://schemas.microsoft.com/office/drawing/2014/main" id="{80FEF824-2D55-F24A-B123-9DC26BDAD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4800"/>
            <a:ext cx="8229600" cy="1143000"/>
          </a:xfrm>
        </p:spPr>
        <p:txBody>
          <a:bodyPr/>
          <a:lstStyle/>
          <a:p>
            <a:r>
              <a:rPr lang="en-US" dirty="0"/>
              <a:t>2D convolution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="" xmlns:a16="http://schemas.microsoft.com/office/drawing/2014/main" id="{623AFA06-DCB2-1449-AE47-9E2C18D3AB7B}"/>
              </a:ext>
            </a:extLst>
          </p:cNvPr>
          <p:cNvSpPr txBox="1">
            <a:spLocks/>
          </p:cNvSpPr>
          <p:nvPr/>
        </p:nvSpPr>
        <p:spPr>
          <a:xfrm>
            <a:off x="609600" y="1371601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2D convolution is very similar to 1D.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The main difference is that we now have to iterate over 2 axis instead of 1.</a:t>
            </a:r>
          </a:p>
          <a:p>
            <a:endParaRPr lang="en-US" sz="800" i="1" dirty="0"/>
          </a:p>
        </p:txBody>
      </p:sp>
      <p:pic>
        <p:nvPicPr>
          <p:cNvPr id="17" name="Picture 2">
            <a:extLst>
              <a:ext uri="{FF2B5EF4-FFF2-40B4-BE49-F238E27FC236}">
                <a16:creationId xmlns="" xmlns:a16="http://schemas.microsoft.com/office/drawing/2014/main" id="{B31F17EF-71FC-8C4C-AD9A-623B4C81FD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28258"/>
          <a:stretch/>
        </p:blipFill>
        <p:spPr bwMode="auto">
          <a:xfrm>
            <a:off x="3578327" y="2297994"/>
            <a:ext cx="5305425" cy="1250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E3CD4F88-CFB8-BA40-8BA8-C2AEE702A848}"/>
              </a:ext>
            </a:extLst>
          </p:cNvPr>
          <p:cNvSpPr/>
          <p:nvPr/>
        </p:nvSpPr>
        <p:spPr>
          <a:xfrm>
            <a:off x="5029201" y="4022632"/>
            <a:ext cx="37052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Assume we have a filter(h[,]) that is 3x3. and an image (f[,]) that is 7x7.</a:t>
            </a:r>
            <a:endParaRPr lang="en-US" sz="2000" dirty="0">
              <a:latin typeface="+mj-lt"/>
            </a:endParaRPr>
          </a:p>
        </p:txBody>
      </p:sp>
      <p:sp>
        <p:nvSpPr>
          <p:cNvPr id="20" name="Rectangle 1">
            <a:extLst>
              <a:ext uri="{FF2B5EF4-FFF2-40B4-BE49-F238E27FC236}">
                <a16:creationId xmlns="" xmlns:a16="http://schemas.microsoft.com/office/drawing/2014/main" id="{7AE5F842-674C-4C4B-AAB0-CB91DA96C9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6401" y="273157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1" name="Picture 2">
            <a:extLst>
              <a:ext uri="{FF2B5EF4-FFF2-40B4-BE49-F238E27FC236}">
                <a16:creationId xmlns="" xmlns:a16="http://schemas.microsoft.com/office/drawing/2014/main" id="{0CFC99C5-A8B2-784B-BC8A-765AFE6385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18619" t="10870" r="74707"/>
          <a:stretch/>
        </p:blipFill>
        <p:spPr bwMode="auto">
          <a:xfrm>
            <a:off x="3095726" y="2464261"/>
            <a:ext cx="482600" cy="1083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21" descr="latex-image-1.pdf">
            <a:extLst>
              <a:ext uri="{FF2B5EF4-FFF2-40B4-BE49-F238E27FC236}">
                <a16:creationId xmlns="" xmlns:a16="http://schemas.microsoft.com/office/drawing/2014/main" id="{EB58673F-9500-4E48-A781-35855EFAC9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731572"/>
            <a:ext cx="2486126" cy="3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2657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8229600" cy="1143000"/>
          </a:xfrm>
        </p:spPr>
        <p:txBody>
          <a:bodyPr/>
          <a:lstStyle/>
          <a:p>
            <a:r>
              <a:rPr lang="en-US" dirty="0"/>
              <a:t>2D convolution</a:t>
            </a:r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09600" y="1371601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2D convolution is very similar to 1D.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The main difference is that we now have to iterate over 2 axis instead of 1.</a:t>
            </a:r>
          </a:p>
          <a:p>
            <a:endParaRPr lang="en-US" sz="800" i="1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2" cstate="print"/>
          <a:srcRect l="28258"/>
          <a:stretch/>
        </p:blipFill>
        <p:spPr bwMode="auto">
          <a:xfrm>
            <a:off x="3578327" y="2297994"/>
            <a:ext cx="5305425" cy="1250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1236331"/>
              </p:ext>
            </p:extLst>
          </p:nvPr>
        </p:nvGraphicFramePr>
        <p:xfrm>
          <a:off x="609600" y="3962400"/>
          <a:ext cx="3556000" cy="232918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sk-SK" dirty="0">
                          <a:effectLst/>
                        </a:rPr>
                        <a:t> </a:t>
                      </a: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5029201" y="4022632"/>
            <a:ext cx="37052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Assume we have a filter(h[,]) that is 3x3. and an image (f[,]) that is 7x7.</a:t>
            </a:r>
            <a:endParaRPr lang="en-US" sz="2000" dirty="0">
              <a:latin typeface="+mj-lt"/>
            </a:endParaRP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2946401" y="273157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18619" t="10870" r="74707"/>
          <a:stretch/>
        </p:blipFill>
        <p:spPr bwMode="auto">
          <a:xfrm>
            <a:off x="3095726" y="2464261"/>
            <a:ext cx="482600" cy="1083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731572"/>
            <a:ext cx="2486126" cy="3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942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0"/>
          <a:stretch/>
        </p:blipFill>
        <p:spPr>
          <a:xfrm>
            <a:off x="0" y="0"/>
            <a:ext cx="11117886" cy="6858000"/>
          </a:xfrm>
        </p:spPr>
      </p:pic>
      <p:sp>
        <p:nvSpPr>
          <p:cNvPr id="7" name="TextBox 6"/>
          <p:cNvSpPr txBox="1"/>
          <p:nvPr/>
        </p:nvSpPr>
        <p:spPr>
          <a:xfrm rot="16200000">
            <a:off x="9990073" y="5386000"/>
            <a:ext cx="2667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Slide credit: </a:t>
            </a:r>
            <a:r>
              <a:rPr lang="en-US" sz="1200" err="1"/>
              <a:t>Ulas</a:t>
            </a:r>
            <a:r>
              <a:rPr lang="en-US" sz="1200"/>
              <a:t> </a:t>
            </a:r>
            <a:r>
              <a:rPr lang="en-US" sz="1200" err="1"/>
              <a:t>Bagci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116244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convolution example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006" y="1600200"/>
            <a:ext cx="8644727" cy="3378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24000" y="6139677"/>
            <a:ext cx="2667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/>
              <a:t>: Song Ho </a:t>
            </a:r>
            <a:r>
              <a:rPr lang="en-US" sz="1200" dirty="0" err="1"/>
              <a:t>Ahn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191583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convolution example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300" y="2057400"/>
            <a:ext cx="8407400" cy="2438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10" t="22838"/>
          <a:stretch/>
        </p:blipFill>
        <p:spPr>
          <a:xfrm>
            <a:off x="8140700" y="3733801"/>
            <a:ext cx="2298700" cy="26066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140700" y="3733800"/>
            <a:ext cx="711398" cy="762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5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038600" y="2133600"/>
            <a:ext cx="6096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3000" dir="5400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24000" y="6139677"/>
            <a:ext cx="2667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/>
              <a:t>: Song Ho </a:t>
            </a:r>
            <a:r>
              <a:rPr lang="en-US" sz="1200" dirty="0" err="1"/>
              <a:t>Ahn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990622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convolution 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2133600"/>
            <a:ext cx="8458200" cy="2311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10" t="22838"/>
          <a:stretch/>
        </p:blipFill>
        <p:spPr>
          <a:xfrm>
            <a:off x="8140700" y="3733801"/>
            <a:ext cx="2298700" cy="260667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852098" y="3733800"/>
            <a:ext cx="711398" cy="762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5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38600" y="2133600"/>
            <a:ext cx="6096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3000" dir="5400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524000" y="6139677"/>
            <a:ext cx="2667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/>
              <a:t>: Song Ho </a:t>
            </a:r>
            <a:r>
              <a:rPr lang="en-US" sz="1200" dirty="0" err="1"/>
              <a:t>Ahn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07501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convolution example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2133600"/>
            <a:ext cx="8572500" cy="2298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10" t="22838"/>
          <a:stretch/>
        </p:blipFill>
        <p:spPr>
          <a:xfrm>
            <a:off x="8140700" y="3733801"/>
            <a:ext cx="2298700" cy="260667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501546" y="3746500"/>
            <a:ext cx="711398" cy="762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5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38600" y="2133600"/>
            <a:ext cx="6096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3000" dir="5400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524000" y="6139677"/>
            <a:ext cx="2667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/>
              <a:t>: Song Ho </a:t>
            </a:r>
            <a:r>
              <a:rPr lang="en-US" sz="1200" dirty="0" err="1"/>
              <a:t>Ahn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65281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8" y="381000"/>
            <a:ext cx="7493002" cy="1143000"/>
          </a:xfrm>
        </p:spPr>
        <p:txBody>
          <a:bodyPr/>
          <a:lstStyle/>
          <a:p>
            <a:r>
              <a:rPr lang="en-US" dirty="0"/>
              <a:t>Impulse response to the moving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="" xmlns:a16="http://schemas.microsoft.com/office/drawing/2014/main" id="{DE7BC403-1ACC-6047-B170-D47954430E9E}"/>
                  </a:ext>
                </a:extLst>
              </p:cNvPr>
              <p:cNvSpPr txBox="1"/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</m:groupCh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 </m:t>
                      </m:r>
                      <m:f>
                        <m:fPr>
                          <m:ctrlPr>
                            <a:rPr lang="en-US" sz="28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8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=−1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=−1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7BC403-1ACC-6047-B170-D47954430E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blipFill>
                <a:blip r:embed="rId3"/>
                <a:stretch>
                  <a:fillRect l="-11250" t="-44366" r="-18438" b="-116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41381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convolution 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095500"/>
            <a:ext cx="8369300" cy="1866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10" t="22838"/>
          <a:stretch/>
        </p:blipFill>
        <p:spPr>
          <a:xfrm>
            <a:off x="8140700" y="3733801"/>
            <a:ext cx="2298700" cy="26066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142844" y="4411662"/>
            <a:ext cx="711398" cy="762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5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038600" y="2133600"/>
            <a:ext cx="6096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3000" dir="5400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524000" y="6139677"/>
            <a:ext cx="2667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/>
              <a:t>: Song Ho </a:t>
            </a:r>
            <a:r>
              <a:rPr lang="en-US" sz="1200" dirty="0" err="1"/>
              <a:t>Ahn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56825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convolution 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2082800"/>
            <a:ext cx="8458200" cy="1955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10" t="22838"/>
          <a:stretch/>
        </p:blipFill>
        <p:spPr>
          <a:xfrm>
            <a:off x="8140700" y="3733801"/>
            <a:ext cx="2298700" cy="26066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830492" y="4405086"/>
            <a:ext cx="711398" cy="762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5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038600" y="2133600"/>
            <a:ext cx="6096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3000" dir="5400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524000" y="6139677"/>
            <a:ext cx="2667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/>
              <a:t>: Song Ho </a:t>
            </a:r>
            <a:r>
              <a:rPr lang="en-US" sz="1200" dirty="0" err="1"/>
              <a:t>Ahn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661597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convolution 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00" y="2133600"/>
            <a:ext cx="8509000" cy="1854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10" t="22838"/>
          <a:stretch/>
        </p:blipFill>
        <p:spPr>
          <a:xfrm>
            <a:off x="8140700" y="3733801"/>
            <a:ext cx="2298700" cy="26066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501546" y="4401931"/>
            <a:ext cx="711398" cy="762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5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14800" y="2133600"/>
            <a:ext cx="5334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3000" dir="5400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8600" y="6340476"/>
            <a:ext cx="2667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Slide credit: Song Ho </a:t>
            </a:r>
            <a:r>
              <a:rPr lang="en-US" sz="1200" dirty="0" err="1"/>
              <a:t>Ahn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097315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3"/>
          <p:cNvGrpSpPr>
            <a:grpSpLocks/>
          </p:cNvGrpSpPr>
          <p:nvPr/>
        </p:nvGrpSpPr>
        <p:grpSpPr bwMode="auto">
          <a:xfrm>
            <a:off x="5410200" y="2971800"/>
            <a:ext cx="1225550" cy="1295400"/>
            <a:chOff x="144" y="144"/>
            <a:chExt cx="1152" cy="1136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912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528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144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912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528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1</a:t>
              </a:r>
            </a:p>
          </p:txBody>
        </p:sp>
        <p:sp>
          <p:nvSpPr>
            <p:cNvPr id="13" name="Rectangle 9"/>
            <p:cNvSpPr>
              <a:spLocks noChangeArrowheads="1"/>
            </p:cNvSpPr>
            <p:nvPr/>
          </p:nvSpPr>
          <p:spPr bwMode="auto">
            <a:xfrm>
              <a:off x="144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4" name="Rectangle 10"/>
            <p:cNvSpPr>
              <a:spLocks noChangeArrowheads="1"/>
            </p:cNvSpPr>
            <p:nvPr/>
          </p:nvSpPr>
          <p:spPr bwMode="auto">
            <a:xfrm>
              <a:off x="912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5" name="Rectangle 11"/>
            <p:cNvSpPr>
              <a:spLocks noChangeArrowheads="1"/>
            </p:cNvSpPr>
            <p:nvPr/>
          </p:nvSpPr>
          <p:spPr bwMode="auto">
            <a:xfrm>
              <a:off x="528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6" name="Rectangle 12"/>
            <p:cNvSpPr>
              <a:spLocks noChangeArrowheads="1"/>
            </p:cNvSpPr>
            <p:nvPr/>
          </p:nvSpPr>
          <p:spPr bwMode="auto">
            <a:xfrm>
              <a:off x="144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7" name="Line 13"/>
            <p:cNvSpPr>
              <a:spLocks noChangeShapeType="1"/>
            </p:cNvSpPr>
            <p:nvPr/>
          </p:nvSpPr>
          <p:spPr bwMode="auto">
            <a:xfrm>
              <a:off x="144" y="144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8" name="Line 14"/>
            <p:cNvSpPr>
              <a:spLocks noChangeShapeType="1"/>
            </p:cNvSpPr>
            <p:nvPr/>
          </p:nvSpPr>
          <p:spPr bwMode="auto">
            <a:xfrm>
              <a:off x="144" y="523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9" name="Line 15"/>
            <p:cNvSpPr>
              <a:spLocks noChangeShapeType="1"/>
            </p:cNvSpPr>
            <p:nvPr/>
          </p:nvSpPr>
          <p:spPr bwMode="auto">
            <a:xfrm>
              <a:off x="144" y="901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0" name="Line 16"/>
            <p:cNvSpPr>
              <a:spLocks noChangeShapeType="1"/>
            </p:cNvSpPr>
            <p:nvPr/>
          </p:nvSpPr>
          <p:spPr bwMode="auto">
            <a:xfrm>
              <a:off x="144" y="1280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1" name="Line 17"/>
            <p:cNvSpPr>
              <a:spLocks noChangeShapeType="1"/>
            </p:cNvSpPr>
            <p:nvPr/>
          </p:nvSpPr>
          <p:spPr bwMode="auto">
            <a:xfrm>
              <a:off x="144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2" name="Line 18"/>
            <p:cNvSpPr>
              <a:spLocks noChangeShapeType="1"/>
            </p:cNvSpPr>
            <p:nvPr/>
          </p:nvSpPr>
          <p:spPr bwMode="auto">
            <a:xfrm>
              <a:off x="528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3" name="Line 19"/>
            <p:cNvSpPr>
              <a:spLocks noChangeShapeType="1"/>
            </p:cNvSpPr>
            <p:nvPr/>
          </p:nvSpPr>
          <p:spPr bwMode="auto">
            <a:xfrm>
              <a:off x="912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4" name="Line 20"/>
            <p:cNvSpPr>
              <a:spLocks noChangeShapeType="1"/>
            </p:cNvSpPr>
            <p:nvPr/>
          </p:nvSpPr>
          <p:spPr bwMode="auto">
            <a:xfrm>
              <a:off x="1296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</p:grpSp>
      <p:sp>
        <p:nvSpPr>
          <p:cNvPr id="25" name="Text Box 21"/>
          <p:cNvSpPr txBox="1">
            <a:spLocks noChangeArrowheads="1"/>
          </p:cNvSpPr>
          <p:nvPr/>
        </p:nvSpPr>
        <p:spPr bwMode="auto">
          <a:xfrm>
            <a:off x="2944880" y="4465637"/>
            <a:ext cx="9541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Original</a:t>
            </a:r>
          </a:p>
        </p:txBody>
      </p:sp>
      <p:sp>
        <p:nvSpPr>
          <p:cNvPr id="26" name="Text Box 22"/>
          <p:cNvSpPr txBox="1">
            <a:spLocks noChangeArrowheads="1"/>
          </p:cNvSpPr>
          <p:nvPr/>
        </p:nvSpPr>
        <p:spPr bwMode="auto">
          <a:xfrm>
            <a:off x="8382000" y="2971801"/>
            <a:ext cx="56515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?</a:t>
            </a:r>
          </a:p>
        </p:txBody>
      </p:sp>
      <p:sp>
        <p:nvSpPr>
          <p:cNvPr id="28" name="Text Box 43"/>
          <p:cNvSpPr txBox="1">
            <a:spLocks noChangeArrowheads="1"/>
          </p:cNvSpPr>
          <p:nvPr/>
        </p:nvSpPr>
        <p:spPr bwMode="auto">
          <a:xfrm>
            <a:off x="7010400" y="3124200"/>
            <a:ext cx="623888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 dirty="0">
                <a:latin typeface="Times" pitchFamily="18" charset="0"/>
                <a:cs typeface="Arial" charset="0"/>
              </a:rPr>
              <a:t>=</a:t>
            </a:r>
          </a:p>
        </p:txBody>
      </p:sp>
      <p:sp>
        <p:nvSpPr>
          <p:cNvPr id="30" name="Text Box 43"/>
          <p:cNvSpPr txBox="1">
            <a:spLocks noChangeArrowheads="1"/>
          </p:cNvSpPr>
          <p:nvPr/>
        </p:nvSpPr>
        <p:spPr bwMode="auto">
          <a:xfrm>
            <a:off x="4663350" y="3184395"/>
            <a:ext cx="569387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 dirty="0">
                <a:latin typeface="Times" pitchFamily="18" charset="0"/>
                <a:cs typeface="Arial" charset="0"/>
              </a:rPr>
              <a:t>*</a:t>
            </a:r>
          </a:p>
        </p:txBody>
      </p:sp>
      <p:sp>
        <p:nvSpPr>
          <p:cNvPr id="31" name="Title 1">
            <a:extLst>
              <a:ext uri="{FF2B5EF4-FFF2-40B4-BE49-F238E27FC236}">
                <a16:creationId xmlns="" xmlns:a16="http://schemas.microsoft.com/office/drawing/2014/main" id="{E0001AF6-4290-F841-A767-F1FC759D5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8229600" cy="1143000"/>
          </a:xfrm>
        </p:spPr>
        <p:txBody>
          <a:bodyPr/>
          <a:lstStyle/>
          <a:p>
            <a:r>
              <a:rPr lang="en-US" dirty="0"/>
              <a:t>Convolution in 2D - examples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784E895E-EED5-BE4A-A415-387B93B56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26" t="21721" r="68496" b="59557"/>
          <a:stretch/>
        </p:blipFill>
        <p:spPr>
          <a:xfrm>
            <a:off x="2281728" y="2768120"/>
            <a:ext cx="2381621" cy="168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663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3"/>
          <p:cNvGrpSpPr>
            <a:grpSpLocks/>
          </p:cNvGrpSpPr>
          <p:nvPr/>
        </p:nvGrpSpPr>
        <p:grpSpPr bwMode="auto">
          <a:xfrm>
            <a:off x="5410200" y="2971800"/>
            <a:ext cx="1225550" cy="1295400"/>
            <a:chOff x="144" y="144"/>
            <a:chExt cx="1152" cy="1136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912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528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144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912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528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1</a:t>
              </a:r>
            </a:p>
          </p:txBody>
        </p:sp>
        <p:sp>
          <p:nvSpPr>
            <p:cNvPr id="13" name="Rectangle 9"/>
            <p:cNvSpPr>
              <a:spLocks noChangeArrowheads="1"/>
            </p:cNvSpPr>
            <p:nvPr/>
          </p:nvSpPr>
          <p:spPr bwMode="auto">
            <a:xfrm>
              <a:off x="144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4" name="Rectangle 10"/>
            <p:cNvSpPr>
              <a:spLocks noChangeArrowheads="1"/>
            </p:cNvSpPr>
            <p:nvPr/>
          </p:nvSpPr>
          <p:spPr bwMode="auto">
            <a:xfrm>
              <a:off x="912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5" name="Rectangle 11"/>
            <p:cNvSpPr>
              <a:spLocks noChangeArrowheads="1"/>
            </p:cNvSpPr>
            <p:nvPr/>
          </p:nvSpPr>
          <p:spPr bwMode="auto">
            <a:xfrm>
              <a:off x="528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6" name="Rectangle 12"/>
            <p:cNvSpPr>
              <a:spLocks noChangeArrowheads="1"/>
            </p:cNvSpPr>
            <p:nvPr/>
          </p:nvSpPr>
          <p:spPr bwMode="auto">
            <a:xfrm>
              <a:off x="144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7" name="Line 13"/>
            <p:cNvSpPr>
              <a:spLocks noChangeShapeType="1"/>
            </p:cNvSpPr>
            <p:nvPr/>
          </p:nvSpPr>
          <p:spPr bwMode="auto">
            <a:xfrm>
              <a:off x="144" y="144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8" name="Line 14"/>
            <p:cNvSpPr>
              <a:spLocks noChangeShapeType="1"/>
            </p:cNvSpPr>
            <p:nvPr/>
          </p:nvSpPr>
          <p:spPr bwMode="auto">
            <a:xfrm>
              <a:off x="144" y="523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9" name="Line 15"/>
            <p:cNvSpPr>
              <a:spLocks noChangeShapeType="1"/>
            </p:cNvSpPr>
            <p:nvPr/>
          </p:nvSpPr>
          <p:spPr bwMode="auto">
            <a:xfrm>
              <a:off x="144" y="901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0" name="Line 16"/>
            <p:cNvSpPr>
              <a:spLocks noChangeShapeType="1"/>
            </p:cNvSpPr>
            <p:nvPr/>
          </p:nvSpPr>
          <p:spPr bwMode="auto">
            <a:xfrm>
              <a:off x="144" y="1280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1" name="Line 17"/>
            <p:cNvSpPr>
              <a:spLocks noChangeShapeType="1"/>
            </p:cNvSpPr>
            <p:nvPr/>
          </p:nvSpPr>
          <p:spPr bwMode="auto">
            <a:xfrm>
              <a:off x="144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2" name="Line 18"/>
            <p:cNvSpPr>
              <a:spLocks noChangeShapeType="1"/>
            </p:cNvSpPr>
            <p:nvPr/>
          </p:nvSpPr>
          <p:spPr bwMode="auto">
            <a:xfrm>
              <a:off x="528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3" name="Line 19"/>
            <p:cNvSpPr>
              <a:spLocks noChangeShapeType="1"/>
            </p:cNvSpPr>
            <p:nvPr/>
          </p:nvSpPr>
          <p:spPr bwMode="auto">
            <a:xfrm>
              <a:off x="912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4" name="Line 20"/>
            <p:cNvSpPr>
              <a:spLocks noChangeShapeType="1"/>
            </p:cNvSpPr>
            <p:nvPr/>
          </p:nvSpPr>
          <p:spPr bwMode="auto">
            <a:xfrm>
              <a:off x="1296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</p:grpSp>
      <p:sp>
        <p:nvSpPr>
          <p:cNvPr id="26" name="Text Box 22"/>
          <p:cNvSpPr txBox="1">
            <a:spLocks noChangeArrowheads="1"/>
          </p:cNvSpPr>
          <p:nvPr/>
        </p:nvSpPr>
        <p:spPr bwMode="auto">
          <a:xfrm>
            <a:off x="2944880" y="4465637"/>
            <a:ext cx="9541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Original</a:t>
            </a:r>
          </a:p>
        </p:txBody>
      </p:sp>
      <p:sp>
        <p:nvSpPr>
          <p:cNvPr id="27" name="Text Box 23"/>
          <p:cNvSpPr txBox="1">
            <a:spLocks noChangeArrowheads="1"/>
          </p:cNvSpPr>
          <p:nvPr/>
        </p:nvSpPr>
        <p:spPr bwMode="auto">
          <a:xfrm>
            <a:off x="8165546" y="4465638"/>
            <a:ext cx="21336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Filtered </a:t>
            </a:r>
          </a:p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(no change)</a:t>
            </a:r>
          </a:p>
        </p:txBody>
      </p:sp>
      <p:sp>
        <p:nvSpPr>
          <p:cNvPr id="29" name="Text Box 43"/>
          <p:cNvSpPr txBox="1">
            <a:spLocks noChangeArrowheads="1"/>
          </p:cNvSpPr>
          <p:nvPr/>
        </p:nvSpPr>
        <p:spPr bwMode="auto">
          <a:xfrm>
            <a:off x="7010400" y="3124200"/>
            <a:ext cx="623888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=</a:t>
            </a: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4663350" y="3184395"/>
            <a:ext cx="569387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 dirty="0">
                <a:latin typeface="Times" pitchFamily="18" charset="0"/>
                <a:cs typeface="Arial" charset="0"/>
              </a:rPr>
              <a:t>*</a:t>
            </a:r>
          </a:p>
        </p:txBody>
      </p:sp>
      <p:sp>
        <p:nvSpPr>
          <p:cNvPr id="34" name="Title 1">
            <a:extLst>
              <a:ext uri="{FF2B5EF4-FFF2-40B4-BE49-F238E27FC236}">
                <a16:creationId xmlns="" xmlns:a16="http://schemas.microsoft.com/office/drawing/2014/main" id="{C0C7D556-2ED9-C647-82EF-D1CDC60F1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8229600" cy="1143000"/>
          </a:xfrm>
        </p:spPr>
        <p:txBody>
          <a:bodyPr/>
          <a:lstStyle/>
          <a:p>
            <a:r>
              <a:rPr lang="en-US" dirty="0"/>
              <a:t>Convolution in 2D - examples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C9DE7C84-70E8-F145-A20D-5E8CA1797F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26" t="21721" r="68496" b="59557"/>
          <a:stretch/>
        </p:blipFill>
        <p:spPr>
          <a:xfrm>
            <a:off x="2281728" y="2768120"/>
            <a:ext cx="2381621" cy="168227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="" xmlns:a16="http://schemas.microsoft.com/office/drawing/2014/main" id="{C1AA5EB0-BE0D-5448-AF4E-EFD995C7E9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26" t="21721" r="68496" b="59557"/>
          <a:stretch/>
        </p:blipFill>
        <p:spPr>
          <a:xfrm>
            <a:off x="7838872" y="2791061"/>
            <a:ext cx="2381621" cy="168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3774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3"/>
          <p:cNvGrpSpPr>
            <a:grpSpLocks/>
          </p:cNvGrpSpPr>
          <p:nvPr/>
        </p:nvGrpSpPr>
        <p:grpSpPr bwMode="auto">
          <a:xfrm>
            <a:off x="5410200" y="2971800"/>
            <a:ext cx="1225550" cy="1295400"/>
            <a:chOff x="144" y="144"/>
            <a:chExt cx="1152" cy="1136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912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528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144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912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1</a:t>
              </a: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528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3" name="Rectangle 9"/>
            <p:cNvSpPr>
              <a:spLocks noChangeArrowheads="1"/>
            </p:cNvSpPr>
            <p:nvPr/>
          </p:nvSpPr>
          <p:spPr bwMode="auto">
            <a:xfrm>
              <a:off x="144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4" name="Rectangle 10"/>
            <p:cNvSpPr>
              <a:spLocks noChangeArrowheads="1"/>
            </p:cNvSpPr>
            <p:nvPr/>
          </p:nvSpPr>
          <p:spPr bwMode="auto">
            <a:xfrm>
              <a:off x="912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5" name="Rectangle 11"/>
            <p:cNvSpPr>
              <a:spLocks noChangeArrowheads="1"/>
            </p:cNvSpPr>
            <p:nvPr/>
          </p:nvSpPr>
          <p:spPr bwMode="auto">
            <a:xfrm>
              <a:off x="528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6" name="Rectangle 12"/>
            <p:cNvSpPr>
              <a:spLocks noChangeArrowheads="1"/>
            </p:cNvSpPr>
            <p:nvPr/>
          </p:nvSpPr>
          <p:spPr bwMode="auto">
            <a:xfrm>
              <a:off x="144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7" name="Line 13"/>
            <p:cNvSpPr>
              <a:spLocks noChangeShapeType="1"/>
            </p:cNvSpPr>
            <p:nvPr/>
          </p:nvSpPr>
          <p:spPr bwMode="auto">
            <a:xfrm>
              <a:off x="144" y="144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8" name="Line 14"/>
            <p:cNvSpPr>
              <a:spLocks noChangeShapeType="1"/>
            </p:cNvSpPr>
            <p:nvPr/>
          </p:nvSpPr>
          <p:spPr bwMode="auto">
            <a:xfrm>
              <a:off x="144" y="523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9" name="Line 15"/>
            <p:cNvSpPr>
              <a:spLocks noChangeShapeType="1"/>
            </p:cNvSpPr>
            <p:nvPr/>
          </p:nvSpPr>
          <p:spPr bwMode="auto">
            <a:xfrm>
              <a:off x="144" y="901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0" name="Line 16"/>
            <p:cNvSpPr>
              <a:spLocks noChangeShapeType="1"/>
            </p:cNvSpPr>
            <p:nvPr/>
          </p:nvSpPr>
          <p:spPr bwMode="auto">
            <a:xfrm>
              <a:off x="144" y="1280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1" name="Line 17"/>
            <p:cNvSpPr>
              <a:spLocks noChangeShapeType="1"/>
            </p:cNvSpPr>
            <p:nvPr/>
          </p:nvSpPr>
          <p:spPr bwMode="auto">
            <a:xfrm>
              <a:off x="144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2" name="Line 18"/>
            <p:cNvSpPr>
              <a:spLocks noChangeShapeType="1"/>
            </p:cNvSpPr>
            <p:nvPr/>
          </p:nvSpPr>
          <p:spPr bwMode="auto">
            <a:xfrm>
              <a:off x="528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3" name="Line 19"/>
            <p:cNvSpPr>
              <a:spLocks noChangeShapeType="1"/>
            </p:cNvSpPr>
            <p:nvPr/>
          </p:nvSpPr>
          <p:spPr bwMode="auto">
            <a:xfrm>
              <a:off x="912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4" name="Line 20"/>
            <p:cNvSpPr>
              <a:spLocks noChangeShapeType="1"/>
            </p:cNvSpPr>
            <p:nvPr/>
          </p:nvSpPr>
          <p:spPr bwMode="auto">
            <a:xfrm>
              <a:off x="1296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</p:grpSp>
      <p:sp>
        <p:nvSpPr>
          <p:cNvPr id="26" name="Text Box 22"/>
          <p:cNvSpPr txBox="1">
            <a:spLocks noChangeArrowheads="1"/>
          </p:cNvSpPr>
          <p:nvPr/>
        </p:nvSpPr>
        <p:spPr bwMode="auto">
          <a:xfrm>
            <a:off x="2944880" y="4465637"/>
            <a:ext cx="9541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Original</a:t>
            </a:r>
          </a:p>
        </p:txBody>
      </p:sp>
      <p:sp>
        <p:nvSpPr>
          <p:cNvPr id="27" name="Text Box 23"/>
          <p:cNvSpPr txBox="1">
            <a:spLocks noChangeArrowheads="1"/>
          </p:cNvSpPr>
          <p:nvPr/>
        </p:nvSpPr>
        <p:spPr bwMode="auto">
          <a:xfrm>
            <a:off x="8382000" y="2971801"/>
            <a:ext cx="56515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?</a:t>
            </a:r>
          </a:p>
        </p:txBody>
      </p:sp>
      <p:sp>
        <p:nvSpPr>
          <p:cNvPr id="28" name="Text Box 43"/>
          <p:cNvSpPr txBox="1">
            <a:spLocks noChangeArrowheads="1"/>
          </p:cNvSpPr>
          <p:nvPr/>
        </p:nvSpPr>
        <p:spPr bwMode="auto">
          <a:xfrm>
            <a:off x="7010400" y="3124200"/>
            <a:ext cx="623888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=</a:t>
            </a:r>
          </a:p>
        </p:txBody>
      </p:sp>
      <p:sp>
        <p:nvSpPr>
          <p:cNvPr id="31" name="Text Box 43"/>
          <p:cNvSpPr txBox="1">
            <a:spLocks noChangeArrowheads="1"/>
          </p:cNvSpPr>
          <p:nvPr/>
        </p:nvSpPr>
        <p:spPr bwMode="auto">
          <a:xfrm>
            <a:off x="4663350" y="3184395"/>
            <a:ext cx="569387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 dirty="0">
                <a:latin typeface="Times" pitchFamily="18" charset="0"/>
                <a:cs typeface="Arial" charset="0"/>
              </a:rPr>
              <a:t>*</a:t>
            </a:r>
          </a:p>
        </p:txBody>
      </p:sp>
      <p:sp>
        <p:nvSpPr>
          <p:cNvPr id="32" name="Title 1">
            <a:extLst>
              <a:ext uri="{FF2B5EF4-FFF2-40B4-BE49-F238E27FC236}">
                <a16:creationId xmlns="" xmlns:a16="http://schemas.microsoft.com/office/drawing/2014/main" id="{3AC599F0-323A-814E-BFC4-C318DA051EC0}"/>
              </a:ext>
            </a:extLst>
          </p:cNvPr>
          <p:cNvSpPr txBox="1">
            <a:spLocks/>
          </p:cNvSpPr>
          <p:nvPr/>
        </p:nvSpPr>
        <p:spPr>
          <a:xfrm>
            <a:off x="609600" y="3810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Convolution in 2D - examples</a:t>
            </a:r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926CF8CA-F9A4-5848-9B82-A265692B06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26" t="21721" r="68496" b="59557"/>
          <a:stretch/>
        </p:blipFill>
        <p:spPr>
          <a:xfrm>
            <a:off x="2281728" y="2768120"/>
            <a:ext cx="2381621" cy="168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3657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3"/>
          <p:cNvGrpSpPr>
            <a:grpSpLocks/>
          </p:cNvGrpSpPr>
          <p:nvPr/>
        </p:nvGrpSpPr>
        <p:grpSpPr bwMode="auto">
          <a:xfrm>
            <a:off x="5410200" y="2971800"/>
            <a:ext cx="1225550" cy="1295400"/>
            <a:chOff x="144" y="144"/>
            <a:chExt cx="1152" cy="1136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912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528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144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912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1</a:t>
              </a: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528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3" name="Rectangle 9"/>
            <p:cNvSpPr>
              <a:spLocks noChangeArrowheads="1"/>
            </p:cNvSpPr>
            <p:nvPr/>
          </p:nvSpPr>
          <p:spPr bwMode="auto">
            <a:xfrm>
              <a:off x="144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4" name="Rectangle 10"/>
            <p:cNvSpPr>
              <a:spLocks noChangeArrowheads="1"/>
            </p:cNvSpPr>
            <p:nvPr/>
          </p:nvSpPr>
          <p:spPr bwMode="auto">
            <a:xfrm>
              <a:off x="912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5" name="Rectangle 11"/>
            <p:cNvSpPr>
              <a:spLocks noChangeArrowheads="1"/>
            </p:cNvSpPr>
            <p:nvPr/>
          </p:nvSpPr>
          <p:spPr bwMode="auto">
            <a:xfrm>
              <a:off x="528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6" name="Rectangle 12"/>
            <p:cNvSpPr>
              <a:spLocks noChangeArrowheads="1"/>
            </p:cNvSpPr>
            <p:nvPr/>
          </p:nvSpPr>
          <p:spPr bwMode="auto">
            <a:xfrm>
              <a:off x="144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17" name="Line 13"/>
            <p:cNvSpPr>
              <a:spLocks noChangeShapeType="1"/>
            </p:cNvSpPr>
            <p:nvPr/>
          </p:nvSpPr>
          <p:spPr bwMode="auto">
            <a:xfrm>
              <a:off x="144" y="144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8" name="Line 14"/>
            <p:cNvSpPr>
              <a:spLocks noChangeShapeType="1"/>
            </p:cNvSpPr>
            <p:nvPr/>
          </p:nvSpPr>
          <p:spPr bwMode="auto">
            <a:xfrm>
              <a:off x="144" y="523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9" name="Line 15"/>
            <p:cNvSpPr>
              <a:spLocks noChangeShapeType="1"/>
            </p:cNvSpPr>
            <p:nvPr/>
          </p:nvSpPr>
          <p:spPr bwMode="auto">
            <a:xfrm>
              <a:off x="144" y="901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0" name="Line 16"/>
            <p:cNvSpPr>
              <a:spLocks noChangeShapeType="1"/>
            </p:cNvSpPr>
            <p:nvPr/>
          </p:nvSpPr>
          <p:spPr bwMode="auto">
            <a:xfrm>
              <a:off x="144" y="1280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1" name="Line 17"/>
            <p:cNvSpPr>
              <a:spLocks noChangeShapeType="1"/>
            </p:cNvSpPr>
            <p:nvPr/>
          </p:nvSpPr>
          <p:spPr bwMode="auto">
            <a:xfrm>
              <a:off x="144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2" name="Line 18"/>
            <p:cNvSpPr>
              <a:spLocks noChangeShapeType="1"/>
            </p:cNvSpPr>
            <p:nvPr/>
          </p:nvSpPr>
          <p:spPr bwMode="auto">
            <a:xfrm>
              <a:off x="528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3" name="Line 19"/>
            <p:cNvSpPr>
              <a:spLocks noChangeShapeType="1"/>
            </p:cNvSpPr>
            <p:nvPr/>
          </p:nvSpPr>
          <p:spPr bwMode="auto">
            <a:xfrm>
              <a:off x="912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24" name="Line 20"/>
            <p:cNvSpPr>
              <a:spLocks noChangeShapeType="1"/>
            </p:cNvSpPr>
            <p:nvPr/>
          </p:nvSpPr>
          <p:spPr bwMode="auto">
            <a:xfrm>
              <a:off x="1296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</p:grpSp>
      <p:sp>
        <p:nvSpPr>
          <p:cNvPr id="29" name="Text Box 25"/>
          <p:cNvSpPr txBox="1">
            <a:spLocks noChangeArrowheads="1"/>
          </p:cNvSpPr>
          <p:nvPr/>
        </p:nvSpPr>
        <p:spPr bwMode="auto">
          <a:xfrm>
            <a:off x="8289380" y="4465638"/>
            <a:ext cx="134514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Shifted right</a:t>
            </a:r>
          </a:p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By 1 pixel</a:t>
            </a:r>
          </a:p>
        </p:txBody>
      </p:sp>
      <p:sp>
        <p:nvSpPr>
          <p:cNvPr id="30" name="Text Box 43"/>
          <p:cNvSpPr txBox="1">
            <a:spLocks noChangeArrowheads="1"/>
          </p:cNvSpPr>
          <p:nvPr/>
        </p:nvSpPr>
        <p:spPr bwMode="auto">
          <a:xfrm>
            <a:off x="7010400" y="3124200"/>
            <a:ext cx="623888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=</a:t>
            </a:r>
          </a:p>
        </p:txBody>
      </p:sp>
      <p:sp>
        <p:nvSpPr>
          <p:cNvPr id="32" name="Text Box 22"/>
          <p:cNvSpPr txBox="1">
            <a:spLocks noChangeArrowheads="1"/>
          </p:cNvSpPr>
          <p:nvPr/>
        </p:nvSpPr>
        <p:spPr bwMode="auto">
          <a:xfrm>
            <a:off x="2944880" y="4465637"/>
            <a:ext cx="9541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Original</a:t>
            </a:r>
          </a:p>
        </p:txBody>
      </p:sp>
      <p:sp>
        <p:nvSpPr>
          <p:cNvPr id="34" name="Text Box 43"/>
          <p:cNvSpPr txBox="1">
            <a:spLocks noChangeArrowheads="1"/>
          </p:cNvSpPr>
          <p:nvPr/>
        </p:nvSpPr>
        <p:spPr bwMode="auto">
          <a:xfrm>
            <a:off x="4663350" y="3184395"/>
            <a:ext cx="569387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 dirty="0">
                <a:latin typeface="Times" pitchFamily="18" charset="0"/>
                <a:cs typeface="Arial" charset="0"/>
              </a:rPr>
              <a:t>*</a:t>
            </a:r>
          </a:p>
        </p:txBody>
      </p:sp>
      <p:sp>
        <p:nvSpPr>
          <p:cNvPr id="36" name="Title 1">
            <a:extLst>
              <a:ext uri="{FF2B5EF4-FFF2-40B4-BE49-F238E27FC236}">
                <a16:creationId xmlns="" xmlns:a16="http://schemas.microsoft.com/office/drawing/2014/main" id="{10C74633-EA01-5D41-A3F7-9B30EB4BB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8229600" cy="1143000"/>
          </a:xfrm>
        </p:spPr>
        <p:txBody>
          <a:bodyPr/>
          <a:lstStyle/>
          <a:p>
            <a:r>
              <a:rPr lang="en-US" dirty="0"/>
              <a:t>Convolution in 2D - examples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="" xmlns:a16="http://schemas.microsoft.com/office/drawing/2014/main" id="{896C8435-C3FC-EA4A-A216-D0D0AAA16C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26" t="21721" r="68496" b="59557"/>
          <a:stretch/>
        </p:blipFill>
        <p:spPr>
          <a:xfrm>
            <a:off x="2281728" y="2768120"/>
            <a:ext cx="2381621" cy="1682277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="" xmlns:a16="http://schemas.microsoft.com/office/drawing/2014/main" id="{28678C73-92A8-AA48-A3E4-11C3CCF833D8}"/>
              </a:ext>
            </a:extLst>
          </p:cNvPr>
          <p:cNvGrpSpPr/>
          <p:nvPr/>
        </p:nvGrpSpPr>
        <p:grpSpPr>
          <a:xfrm>
            <a:off x="7838872" y="2768120"/>
            <a:ext cx="2381621" cy="1705218"/>
            <a:chOff x="7838872" y="2768120"/>
            <a:chExt cx="2381621" cy="1705218"/>
          </a:xfrm>
        </p:grpSpPr>
        <p:pic>
          <p:nvPicPr>
            <p:cNvPr id="38" name="Picture 37">
              <a:extLst>
                <a:ext uri="{FF2B5EF4-FFF2-40B4-BE49-F238E27FC236}">
                  <a16:creationId xmlns="" xmlns:a16="http://schemas.microsoft.com/office/drawing/2014/main" id="{1461AC1F-BA6D-B346-8FD9-8D3008540E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926" t="21721" r="68496" b="59557"/>
            <a:stretch/>
          </p:blipFill>
          <p:spPr>
            <a:xfrm>
              <a:off x="7838872" y="2791061"/>
              <a:ext cx="2381621" cy="1682277"/>
            </a:xfrm>
            <a:prstGeom prst="rect">
              <a:avLst/>
            </a:prstGeom>
          </p:spPr>
        </p:pic>
        <p:cxnSp>
          <p:nvCxnSpPr>
            <p:cNvPr id="27" name="Straight Connector 26">
              <a:extLst>
                <a:ext uri="{FF2B5EF4-FFF2-40B4-BE49-F238E27FC236}">
                  <a16:creationId xmlns="" xmlns:a16="http://schemas.microsoft.com/office/drawing/2014/main" id="{C02A6EAA-FB4F-1348-82F1-56F399E19100}"/>
                </a:ext>
              </a:extLst>
            </p:cNvPr>
            <p:cNvCxnSpPr/>
            <p:nvPr/>
          </p:nvCxnSpPr>
          <p:spPr>
            <a:xfrm>
              <a:off x="7848600" y="2768120"/>
              <a:ext cx="0" cy="16975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876951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8382000" y="2971801"/>
            <a:ext cx="56515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?</a:t>
            </a:r>
          </a:p>
        </p:txBody>
      </p:sp>
      <p:grpSp>
        <p:nvGrpSpPr>
          <p:cNvPr id="10" name="Group 6"/>
          <p:cNvGrpSpPr>
            <a:grpSpLocks/>
          </p:cNvGrpSpPr>
          <p:nvPr/>
        </p:nvGrpSpPr>
        <p:grpSpPr bwMode="auto">
          <a:xfrm>
            <a:off x="5257800" y="3048000"/>
            <a:ext cx="1676400" cy="1295400"/>
            <a:chOff x="3799" y="2064"/>
            <a:chExt cx="1433" cy="1136"/>
          </a:xfrm>
        </p:grpSpPr>
        <p:grpSp>
          <p:nvGrpSpPr>
            <p:cNvPr id="11" name="Group 7"/>
            <p:cNvGrpSpPr>
              <a:grpSpLocks/>
            </p:cNvGrpSpPr>
            <p:nvPr/>
          </p:nvGrpSpPr>
          <p:grpSpPr bwMode="auto">
            <a:xfrm>
              <a:off x="4080" y="2064"/>
              <a:ext cx="1152" cy="1136"/>
              <a:chOff x="144" y="144"/>
              <a:chExt cx="1152" cy="1136"/>
            </a:xfrm>
          </p:grpSpPr>
          <p:sp>
            <p:nvSpPr>
              <p:cNvPr id="13" name="Rectangle 8"/>
              <p:cNvSpPr>
                <a:spLocks noChangeArrowheads="1"/>
              </p:cNvSpPr>
              <p:nvPr/>
            </p:nvSpPr>
            <p:spPr bwMode="auto">
              <a:xfrm>
                <a:off x="912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4" name="Rectangle 9"/>
              <p:cNvSpPr>
                <a:spLocks noChangeArrowheads="1"/>
              </p:cNvSpPr>
              <p:nvPr/>
            </p:nvSpPr>
            <p:spPr bwMode="auto">
              <a:xfrm>
                <a:off x="528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5" name="Rectangle 10"/>
              <p:cNvSpPr>
                <a:spLocks noChangeArrowheads="1"/>
              </p:cNvSpPr>
              <p:nvPr/>
            </p:nvSpPr>
            <p:spPr bwMode="auto">
              <a:xfrm>
                <a:off x="144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6" name="Rectangle 11"/>
              <p:cNvSpPr>
                <a:spLocks noChangeArrowheads="1"/>
              </p:cNvSpPr>
              <p:nvPr/>
            </p:nvSpPr>
            <p:spPr bwMode="auto">
              <a:xfrm>
                <a:off x="912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7" name="Rectangle 12"/>
              <p:cNvSpPr>
                <a:spLocks noChangeArrowheads="1"/>
              </p:cNvSpPr>
              <p:nvPr/>
            </p:nvSpPr>
            <p:spPr bwMode="auto">
              <a:xfrm>
                <a:off x="528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8" name="Rectangle 13"/>
              <p:cNvSpPr>
                <a:spLocks noChangeArrowheads="1"/>
              </p:cNvSpPr>
              <p:nvPr/>
            </p:nvSpPr>
            <p:spPr bwMode="auto">
              <a:xfrm>
                <a:off x="144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9" name="Rectangle 14"/>
              <p:cNvSpPr>
                <a:spLocks noChangeArrowheads="1"/>
              </p:cNvSpPr>
              <p:nvPr/>
            </p:nvSpPr>
            <p:spPr bwMode="auto">
              <a:xfrm>
                <a:off x="912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0" name="Rectangle 15"/>
              <p:cNvSpPr>
                <a:spLocks noChangeArrowheads="1"/>
              </p:cNvSpPr>
              <p:nvPr/>
            </p:nvSpPr>
            <p:spPr bwMode="auto">
              <a:xfrm>
                <a:off x="528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1" name="Rectangle 16"/>
              <p:cNvSpPr>
                <a:spLocks noChangeArrowheads="1"/>
              </p:cNvSpPr>
              <p:nvPr/>
            </p:nvSpPr>
            <p:spPr bwMode="auto">
              <a:xfrm>
                <a:off x="144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2" name="Line 17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3" name="Line 18"/>
              <p:cNvSpPr>
                <a:spLocks noChangeShapeType="1"/>
              </p:cNvSpPr>
              <p:nvPr/>
            </p:nvSpPr>
            <p:spPr bwMode="auto">
              <a:xfrm>
                <a:off x="144" y="523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4" name="Line 19"/>
              <p:cNvSpPr>
                <a:spLocks noChangeShapeType="1"/>
              </p:cNvSpPr>
              <p:nvPr/>
            </p:nvSpPr>
            <p:spPr bwMode="auto">
              <a:xfrm>
                <a:off x="144" y="901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5" name="Line 20"/>
              <p:cNvSpPr>
                <a:spLocks noChangeShapeType="1"/>
              </p:cNvSpPr>
              <p:nvPr/>
            </p:nvSpPr>
            <p:spPr bwMode="auto">
              <a:xfrm>
                <a:off x="144" y="1280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6" name="Line 21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7" name="Line 22"/>
              <p:cNvSpPr>
                <a:spLocks noChangeShapeType="1"/>
              </p:cNvSpPr>
              <p:nvPr/>
            </p:nvSpPr>
            <p:spPr bwMode="auto">
              <a:xfrm>
                <a:off x="528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8" name="Line 23"/>
              <p:cNvSpPr>
                <a:spLocks noChangeShapeType="1"/>
              </p:cNvSpPr>
              <p:nvPr/>
            </p:nvSpPr>
            <p:spPr bwMode="auto">
              <a:xfrm>
                <a:off x="912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9" name="Line 24"/>
              <p:cNvSpPr>
                <a:spLocks noChangeShapeType="1"/>
              </p:cNvSpPr>
              <p:nvPr/>
            </p:nvSpPr>
            <p:spPr bwMode="auto">
              <a:xfrm>
                <a:off x="1296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</p:grpSp>
        <p:pic>
          <p:nvPicPr>
            <p:cNvPr id="12" name="Picture 25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799" y="2352"/>
              <a:ext cx="192" cy="5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0" name="Text Box 43"/>
          <p:cNvSpPr txBox="1">
            <a:spLocks noChangeArrowheads="1"/>
          </p:cNvSpPr>
          <p:nvPr/>
        </p:nvSpPr>
        <p:spPr bwMode="auto">
          <a:xfrm>
            <a:off x="7300914" y="3124200"/>
            <a:ext cx="623887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=</a:t>
            </a:r>
          </a:p>
        </p:txBody>
      </p:sp>
      <p:sp>
        <p:nvSpPr>
          <p:cNvPr id="32" name="Text Box 22"/>
          <p:cNvSpPr txBox="1">
            <a:spLocks noChangeArrowheads="1"/>
          </p:cNvSpPr>
          <p:nvPr/>
        </p:nvSpPr>
        <p:spPr bwMode="auto">
          <a:xfrm>
            <a:off x="2944880" y="4465637"/>
            <a:ext cx="9541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Original</a:t>
            </a:r>
          </a:p>
        </p:txBody>
      </p:sp>
      <p:sp>
        <p:nvSpPr>
          <p:cNvPr id="34" name="Text Box 43"/>
          <p:cNvSpPr txBox="1">
            <a:spLocks noChangeArrowheads="1"/>
          </p:cNvSpPr>
          <p:nvPr/>
        </p:nvSpPr>
        <p:spPr bwMode="auto">
          <a:xfrm>
            <a:off x="4663350" y="3184395"/>
            <a:ext cx="569387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 dirty="0">
                <a:latin typeface="Times" pitchFamily="18" charset="0"/>
                <a:cs typeface="Arial" charset="0"/>
              </a:rPr>
              <a:t>*</a:t>
            </a:r>
          </a:p>
        </p:txBody>
      </p:sp>
      <p:sp>
        <p:nvSpPr>
          <p:cNvPr id="36" name="Title 1">
            <a:extLst>
              <a:ext uri="{FF2B5EF4-FFF2-40B4-BE49-F238E27FC236}">
                <a16:creationId xmlns="" xmlns:a16="http://schemas.microsoft.com/office/drawing/2014/main" id="{B4D4E606-AF41-A74E-9A32-92CB9ECABAD1}"/>
              </a:ext>
            </a:extLst>
          </p:cNvPr>
          <p:cNvSpPr txBox="1">
            <a:spLocks/>
          </p:cNvSpPr>
          <p:nvPr/>
        </p:nvSpPr>
        <p:spPr>
          <a:xfrm>
            <a:off x="609600" y="3810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Convolution in 2D - examples</a:t>
            </a:r>
            <a:endParaRPr lang="en-US" dirty="0"/>
          </a:p>
        </p:txBody>
      </p:sp>
      <p:pic>
        <p:nvPicPr>
          <p:cNvPr id="37" name="Picture 36">
            <a:extLst>
              <a:ext uri="{FF2B5EF4-FFF2-40B4-BE49-F238E27FC236}">
                <a16:creationId xmlns="" xmlns:a16="http://schemas.microsoft.com/office/drawing/2014/main" id="{2D6A9376-DBE8-8148-8260-10F1E4A765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926" t="21721" r="68496" b="59557"/>
          <a:stretch/>
        </p:blipFill>
        <p:spPr>
          <a:xfrm>
            <a:off x="2281728" y="2768120"/>
            <a:ext cx="2381621" cy="168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3915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5"/>
          <p:cNvGrpSpPr>
            <a:grpSpLocks/>
          </p:cNvGrpSpPr>
          <p:nvPr/>
        </p:nvGrpSpPr>
        <p:grpSpPr bwMode="auto">
          <a:xfrm>
            <a:off x="5257800" y="3048000"/>
            <a:ext cx="1676400" cy="1295400"/>
            <a:chOff x="3799" y="2064"/>
            <a:chExt cx="1433" cy="1136"/>
          </a:xfrm>
        </p:grpSpPr>
        <p:grpSp>
          <p:nvGrpSpPr>
            <p:cNvPr id="10" name="Group 6"/>
            <p:cNvGrpSpPr>
              <a:grpSpLocks/>
            </p:cNvGrpSpPr>
            <p:nvPr/>
          </p:nvGrpSpPr>
          <p:grpSpPr bwMode="auto">
            <a:xfrm>
              <a:off x="4080" y="2064"/>
              <a:ext cx="1152" cy="1136"/>
              <a:chOff x="144" y="144"/>
              <a:chExt cx="1152" cy="1136"/>
            </a:xfrm>
          </p:grpSpPr>
          <p:sp>
            <p:nvSpPr>
              <p:cNvPr id="12" name="Rectangle 7"/>
              <p:cNvSpPr>
                <a:spLocks noChangeArrowheads="1"/>
              </p:cNvSpPr>
              <p:nvPr/>
            </p:nvSpPr>
            <p:spPr bwMode="auto">
              <a:xfrm>
                <a:off x="912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3" name="Rectangle 8"/>
              <p:cNvSpPr>
                <a:spLocks noChangeArrowheads="1"/>
              </p:cNvSpPr>
              <p:nvPr/>
            </p:nvSpPr>
            <p:spPr bwMode="auto">
              <a:xfrm>
                <a:off x="528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4" name="Rectangle 9"/>
              <p:cNvSpPr>
                <a:spLocks noChangeArrowheads="1"/>
              </p:cNvSpPr>
              <p:nvPr/>
            </p:nvSpPr>
            <p:spPr bwMode="auto">
              <a:xfrm>
                <a:off x="144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5" name="Rectangle 10"/>
              <p:cNvSpPr>
                <a:spLocks noChangeArrowheads="1"/>
              </p:cNvSpPr>
              <p:nvPr/>
            </p:nvSpPr>
            <p:spPr bwMode="auto">
              <a:xfrm>
                <a:off x="912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6" name="Rectangle 11"/>
              <p:cNvSpPr>
                <a:spLocks noChangeArrowheads="1"/>
              </p:cNvSpPr>
              <p:nvPr/>
            </p:nvSpPr>
            <p:spPr bwMode="auto">
              <a:xfrm>
                <a:off x="528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7" name="Rectangle 12"/>
              <p:cNvSpPr>
                <a:spLocks noChangeArrowheads="1"/>
              </p:cNvSpPr>
              <p:nvPr/>
            </p:nvSpPr>
            <p:spPr bwMode="auto">
              <a:xfrm>
                <a:off x="144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8" name="Rectangle 13"/>
              <p:cNvSpPr>
                <a:spLocks noChangeArrowheads="1"/>
              </p:cNvSpPr>
              <p:nvPr/>
            </p:nvSpPr>
            <p:spPr bwMode="auto">
              <a:xfrm>
                <a:off x="912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9" name="Rectangle 14"/>
              <p:cNvSpPr>
                <a:spLocks noChangeArrowheads="1"/>
              </p:cNvSpPr>
              <p:nvPr/>
            </p:nvSpPr>
            <p:spPr bwMode="auto">
              <a:xfrm>
                <a:off x="528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0" name="Rectangle 15"/>
              <p:cNvSpPr>
                <a:spLocks noChangeArrowheads="1"/>
              </p:cNvSpPr>
              <p:nvPr/>
            </p:nvSpPr>
            <p:spPr bwMode="auto">
              <a:xfrm>
                <a:off x="144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1" name="Line 16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2" name="Line 17"/>
              <p:cNvSpPr>
                <a:spLocks noChangeShapeType="1"/>
              </p:cNvSpPr>
              <p:nvPr/>
            </p:nvSpPr>
            <p:spPr bwMode="auto">
              <a:xfrm>
                <a:off x="144" y="523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3" name="Line 18"/>
              <p:cNvSpPr>
                <a:spLocks noChangeShapeType="1"/>
              </p:cNvSpPr>
              <p:nvPr/>
            </p:nvSpPr>
            <p:spPr bwMode="auto">
              <a:xfrm>
                <a:off x="144" y="901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4" name="Line 19"/>
              <p:cNvSpPr>
                <a:spLocks noChangeShapeType="1"/>
              </p:cNvSpPr>
              <p:nvPr/>
            </p:nvSpPr>
            <p:spPr bwMode="auto">
              <a:xfrm>
                <a:off x="144" y="1280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5" name="Line 20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6" name="Line 21"/>
              <p:cNvSpPr>
                <a:spLocks noChangeShapeType="1"/>
              </p:cNvSpPr>
              <p:nvPr/>
            </p:nvSpPr>
            <p:spPr bwMode="auto">
              <a:xfrm>
                <a:off x="528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7" name="Line 22"/>
              <p:cNvSpPr>
                <a:spLocks noChangeShapeType="1"/>
              </p:cNvSpPr>
              <p:nvPr/>
            </p:nvSpPr>
            <p:spPr bwMode="auto">
              <a:xfrm>
                <a:off x="912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8" name="Line 23"/>
              <p:cNvSpPr>
                <a:spLocks noChangeShapeType="1"/>
              </p:cNvSpPr>
              <p:nvPr/>
            </p:nvSpPr>
            <p:spPr bwMode="auto">
              <a:xfrm>
                <a:off x="1296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</p:grpSp>
        <p:pic>
          <p:nvPicPr>
            <p:cNvPr id="11" name="Picture 24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799" y="2352"/>
              <a:ext cx="192" cy="5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0" name="Text Box 26"/>
          <p:cNvSpPr txBox="1">
            <a:spLocks noChangeArrowheads="1"/>
          </p:cNvSpPr>
          <p:nvPr/>
        </p:nvSpPr>
        <p:spPr bwMode="auto">
          <a:xfrm>
            <a:off x="8158978" y="4465637"/>
            <a:ext cx="130035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Blur (with a</a:t>
            </a:r>
          </a:p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box filter)</a:t>
            </a:r>
          </a:p>
        </p:txBody>
      </p:sp>
      <p:sp>
        <p:nvSpPr>
          <p:cNvPr id="31" name="Text Box 43"/>
          <p:cNvSpPr txBox="1">
            <a:spLocks noChangeArrowheads="1"/>
          </p:cNvSpPr>
          <p:nvPr/>
        </p:nvSpPr>
        <p:spPr bwMode="auto">
          <a:xfrm>
            <a:off x="7148514" y="3124200"/>
            <a:ext cx="623887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=</a:t>
            </a:r>
          </a:p>
        </p:txBody>
      </p:sp>
      <p:sp>
        <p:nvSpPr>
          <p:cNvPr id="33" name="Text Box 22"/>
          <p:cNvSpPr txBox="1">
            <a:spLocks noChangeArrowheads="1"/>
          </p:cNvSpPr>
          <p:nvPr/>
        </p:nvSpPr>
        <p:spPr bwMode="auto">
          <a:xfrm>
            <a:off x="2944880" y="4465637"/>
            <a:ext cx="9541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Original</a:t>
            </a:r>
          </a:p>
        </p:txBody>
      </p:sp>
      <p:sp>
        <p:nvSpPr>
          <p:cNvPr id="35" name="Text Box 43"/>
          <p:cNvSpPr txBox="1">
            <a:spLocks noChangeArrowheads="1"/>
          </p:cNvSpPr>
          <p:nvPr/>
        </p:nvSpPr>
        <p:spPr bwMode="auto">
          <a:xfrm>
            <a:off x="4663350" y="3184395"/>
            <a:ext cx="569387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 dirty="0">
                <a:latin typeface="Times" pitchFamily="18" charset="0"/>
                <a:cs typeface="Arial" charset="0"/>
              </a:rPr>
              <a:t>*</a:t>
            </a:r>
          </a:p>
        </p:txBody>
      </p:sp>
      <p:sp>
        <p:nvSpPr>
          <p:cNvPr id="37" name="Title 1">
            <a:extLst>
              <a:ext uri="{FF2B5EF4-FFF2-40B4-BE49-F238E27FC236}">
                <a16:creationId xmlns="" xmlns:a16="http://schemas.microsoft.com/office/drawing/2014/main" id="{CAA38934-CCE0-544E-A418-F480CF4F45B9}"/>
              </a:ext>
            </a:extLst>
          </p:cNvPr>
          <p:cNvSpPr txBox="1">
            <a:spLocks/>
          </p:cNvSpPr>
          <p:nvPr/>
        </p:nvSpPr>
        <p:spPr>
          <a:xfrm>
            <a:off x="609600" y="3810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Convolution in 2D - examples</a:t>
            </a:r>
            <a:endParaRPr lang="en-US" dirty="0"/>
          </a:p>
        </p:txBody>
      </p:sp>
      <p:pic>
        <p:nvPicPr>
          <p:cNvPr id="38" name="Picture 37">
            <a:extLst>
              <a:ext uri="{FF2B5EF4-FFF2-40B4-BE49-F238E27FC236}">
                <a16:creationId xmlns="" xmlns:a16="http://schemas.microsoft.com/office/drawing/2014/main" id="{7EBA28EB-48A7-F44D-B863-680F17D504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926" t="21721" r="68496" b="59557"/>
          <a:stretch/>
        </p:blipFill>
        <p:spPr>
          <a:xfrm>
            <a:off x="2281728" y="2768120"/>
            <a:ext cx="2381621" cy="1682277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="" xmlns:a16="http://schemas.microsoft.com/office/drawing/2014/main" id="{E7D2B819-94FA-9840-9F43-BEA6DA377F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989" t="21938" r="16629" b="57910"/>
          <a:stretch/>
        </p:blipFill>
        <p:spPr>
          <a:xfrm>
            <a:off x="7986714" y="2730207"/>
            <a:ext cx="2300286" cy="178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9560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8229600" cy="1143000"/>
          </a:xfrm>
        </p:spPr>
        <p:txBody>
          <a:bodyPr/>
          <a:lstStyle/>
          <a:p>
            <a:r>
              <a:rPr lang="en-US" dirty="0"/>
              <a:t>Convolution in 2D - examples</a:t>
            </a:r>
          </a:p>
        </p:txBody>
      </p:sp>
      <p:grpSp>
        <p:nvGrpSpPr>
          <p:cNvPr id="9" name="Group 4"/>
          <p:cNvGrpSpPr>
            <a:grpSpLocks/>
          </p:cNvGrpSpPr>
          <p:nvPr/>
        </p:nvGrpSpPr>
        <p:grpSpPr bwMode="auto">
          <a:xfrm>
            <a:off x="6934200" y="2133600"/>
            <a:ext cx="1371600" cy="1066800"/>
            <a:chOff x="3799" y="2064"/>
            <a:chExt cx="1433" cy="1136"/>
          </a:xfrm>
        </p:grpSpPr>
        <p:grpSp>
          <p:nvGrpSpPr>
            <p:cNvPr id="10" name="Group 5"/>
            <p:cNvGrpSpPr>
              <a:grpSpLocks/>
            </p:cNvGrpSpPr>
            <p:nvPr/>
          </p:nvGrpSpPr>
          <p:grpSpPr bwMode="auto">
            <a:xfrm>
              <a:off x="4080" y="2064"/>
              <a:ext cx="1152" cy="1136"/>
              <a:chOff x="144" y="144"/>
              <a:chExt cx="1152" cy="1136"/>
            </a:xfrm>
          </p:grpSpPr>
          <p:sp>
            <p:nvSpPr>
              <p:cNvPr id="12" name="Rectangle 6"/>
              <p:cNvSpPr>
                <a:spLocks noChangeArrowheads="1"/>
              </p:cNvSpPr>
              <p:nvPr/>
            </p:nvSpPr>
            <p:spPr bwMode="auto">
              <a:xfrm>
                <a:off x="912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3" name="Rectangle 7"/>
              <p:cNvSpPr>
                <a:spLocks noChangeArrowheads="1"/>
              </p:cNvSpPr>
              <p:nvPr/>
            </p:nvSpPr>
            <p:spPr bwMode="auto">
              <a:xfrm>
                <a:off x="528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4" name="Rectangle 8"/>
              <p:cNvSpPr>
                <a:spLocks noChangeArrowheads="1"/>
              </p:cNvSpPr>
              <p:nvPr/>
            </p:nvSpPr>
            <p:spPr bwMode="auto">
              <a:xfrm>
                <a:off x="144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5" name="Rectangle 9"/>
              <p:cNvSpPr>
                <a:spLocks noChangeArrowheads="1"/>
              </p:cNvSpPr>
              <p:nvPr/>
            </p:nvSpPr>
            <p:spPr bwMode="auto">
              <a:xfrm>
                <a:off x="912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6" name="Rectangle 10"/>
              <p:cNvSpPr>
                <a:spLocks noChangeArrowheads="1"/>
              </p:cNvSpPr>
              <p:nvPr/>
            </p:nvSpPr>
            <p:spPr bwMode="auto">
              <a:xfrm>
                <a:off x="528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7" name="Rectangle 11"/>
              <p:cNvSpPr>
                <a:spLocks noChangeArrowheads="1"/>
              </p:cNvSpPr>
              <p:nvPr/>
            </p:nvSpPr>
            <p:spPr bwMode="auto">
              <a:xfrm>
                <a:off x="144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8" name="Rectangle 12"/>
              <p:cNvSpPr>
                <a:spLocks noChangeArrowheads="1"/>
              </p:cNvSpPr>
              <p:nvPr/>
            </p:nvSpPr>
            <p:spPr bwMode="auto">
              <a:xfrm>
                <a:off x="912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9" name="Rectangle 13"/>
              <p:cNvSpPr>
                <a:spLocks noChangeArrowheads="1"/>
              </p:cNvSpPr>
              <p:nvPr/>
            </p:nvSpPr>
            <p:spPr bwMode="auto">
              <a:xfrm>
                <a:off x="528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0" name="Rectangle 14"/>
              <p:cNvSpPr>
                <a:spLocks noChangeArrowheads="1"/>
              </p:cNvSpPr>
              <p:nvPr/>
            </p:nvSpPr>
            <p:spPr bwMode="auto">
              <a:xfrm>
                <a:off x="144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1" name="Line 15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2" name="Line 16"/>
              <p:cNvSpPr>
                <a:spLocks noChangeShapeType="1"/>
              </p:cNvSpPr>
              <p:nvPr/>
            </p:nvSpPr>
            <p:spPr bwMode="auto">
              <a:xfrm>
                <a:off x="144" y="523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3" name="Line 17"/>
              <p:cNvSpPr>
                <a:spLocks noChangeShapeType="1"/>
              </p:cNvSpPr>
              <p:nvPr/>
            </p:nvSpPr>
            <p:spPr bwMode="auto">
              <a:xfrm>
                <a:off x="144" y="901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4" name="Line 18"/>
              <p:cNvSpPr>
                <a:spLocks noChangeShapeType="1"/>
              </p:cNvSpPr>
              <p:nvPr/>
            </p:nvSpPr>
            <p:spPr bwMode="auto">
              <a:xfrm>
                <a:off x="144" y="1280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5" name="Line 19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6" name="Line 20"/>
              <p:cNvSpPr>
                <a:spLocks noChangeShapeType="1"/>
              </p:cNvSpPr>
              <p:nvPr/>
            </p:nvSpPr>
            <p:spPr bwMode="auto">
              <a:xfrm>
                <a:off x="528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7" name="Line 21"/>
              <p:cNvSpPr>
                <a:spLocks noChangeShapeType="1"/>
              </p:cNvSpPr>
              <p:nvPr/>
            </p:nvSpPr>
            <p:spPr bwMode="auto">
              <a:xfrm>
                <a:off x="912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8" name="Line 22"/>
              <p:cNvSpPr>
                <a:spLocks noChangeShapeType="1"/>
              </p:cNvSpPr>
              <p:nvPr/>
            </p:nvSpPr>
            <p:spPr bwMode="auto">
              <a:xfrm>
                <a:off x="1296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</p:grpSp>
        <p:pic>
          <p:nvPicPr>
            <p:cNvPr id="11" name="Picture 23" descr="txp_fig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799" y="2352"/>
              <a:ext cx="192" cy="5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9" name="Group 24"/>
          <p:cNvGrpSpPr>
            <a:grpSpLocks/>
          </p:cNvGrpSpPr>
          <p:nvPr/>
        </p:nvGrpSpPr>
        <p:grpSpPr bwMode="auto">
          <a:xfrm>
            <a:off x="4953000" y="2133600"/>
            <a:ext cx="1149350" cy="1066800"/>
            <a:chOff x="144" y="144"/>
            <a:chExt cx="1152" cy="1136"/>
          </a:xfrm>
        </p:grpSpPr>
        <p:sp>
          <p:nvSpPr>
            <p:cNvPr id="30" name="Rectangle 25"/>
            <p:cNvSpPr>
              <a:spLocks noChangeArrowheads="1"/>
            </p:cNvSpPr>
            <p:nvPr/>
          </p:nvSpPr>
          <p:spPr bwMode="auto">
            <a:xfrm>
              <a:off x="912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1" name="Rectangle 26"/>
            <p:cNvSpPr>
              <a:spLocks noChangeArrowheads="1"/>
            </p:cNvSpPr>
            <p:nvPr/>
          </p:nvSpPr>
          <p:spPr bwMode="auto">
            <a:xfrm>
              <a:off x="528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2" name="Rectangle 27"/>
            <p:cNvSpPr>
              <a:spLocks noChangeArrowheads="1"/>
            </p:cNvSpPr>
            <p:nvPr/>
          </p:nvSpPr>
          <p:spPr bwMode="auto">
            <a:xfrm>
              <a:off x="144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3" name="Rectangle 28"/>
            <p:cNvSpPr>
              <a:spLocks noChangeArrowheads="1"/>
            </p:cNvSpPr>
            <p:nvPr/>
          </p:nvSpPr>
          <p:spPr bwMode="auto">
            <a:xfrm>
              <a:off x="912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4" name="Rectangle 29"/>
            <p:cNvSpPr>
              <a:spLocks noChangeArrowheads="1"/>
            </p:cNvSpPr>
            <p:nvPr/>
          </p:nvSpPr>
          <p:spPr bwMode="auto">
            <a:xfrm>
              <a:off x="528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2</a:t>
              </a:r>
            </a:p>
          </p:txBody>
        </p:sp>
        <p:sp>
          <p:nvSpPr>
            <p:cNvPr id="35" name="Rectangle 30"/>
            <p:cNvSpPr>
              <a:spLocks noChangeArrowheads="1"/>
            </p:cNvSpPr>
            <p:nvPr/>
          </p:nvSpPr>
          <p:spPr bwMode="auto">
            <a:xfrm>
              <a:off x="144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6" name="Rectangle 31"/>
            <p:cNvSpPr>
              <a:spLocks noChangeArrowheads="1"/>
            </p:cNvSpPr>
            <p:nvPr/>
          </p:nvSpPr>
          <p:spPr bwMode="auto">
            <a:xfrm>
              <a:off x="912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7" name="Rectangle 32"/>
            <p:cNvSpPr>
              <a:spLocks noChangeArrowheads="1"/>
            </p:cNvSpPr>
            <p:nvPr/>
          </p:nvSpPr>
          <p:spPr bwMode="auto">
            <a:xfrm>
              <a:off x="528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8" name="Rectangle 33"/>
            <p:cNvSpPr>
              <a:spLocks noChangeArrowheads="1"/>
            </p:cNvSpPr>
            <p:nvPr/>
          </p:nvSpPr>
          <p:spPr bwMode="auto">
            <a:xfrm>
              <a:off x="144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9" name="Line 34"/>
            <p:cNvSpPr>
              <a:spLocks noChangeShapeType="1"/>
            </p:cNvSpPr>
            <p:nvPr/>
          </p:nvSpPr>
          <p:spPr bwMode="auto">
            <a:xfrm>
              <a:off x="144" y="144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0" name="Line 35"/>
            <p:cNvSpPr>
              <a:spLocks noChangeShapeType="1"/>
            </p:cNvSpPr>
            <p:nvPr/>
          </p:nvSpPr>
          <p:spPr bwMode="auto">
            <a:xfrm>
              <a:off x="144" y="523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1" name="Line 36"/>
            <p:cNvSpPr>
              <a:spLocks noChangeShapeType="1"/>
            </p:cNvSpPr>
            <p:nvPr/>
          </p:nvSpPr>
          <p:spPr bwMode="auto">
            <a:xfrm>
              <a:off x="144" y="901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2" name="Line 37"/>
            <p:cNvSpPr>
              <a:spLocks noChangeShapeType="1"/>
            </p:cNvSpPr>
            <p:nvPr/>
          </p:nvSpPr>
          <p:spPr bwMode="auto">
            <a:xfrm>
              <a:off x="144" y="1280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3" name="Line 38"/>
            <p:cNvSpPr>
              <a:spLocks noChangeShapeType="1"/>
            </p:cNvSpPr>
            <p:nvPr/>
          </p:nvSpPr>
          <p:spPr bwMode="auto">
            <a:xfrm>
              <a:off x="144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4" name="Line 39"/>
            <p:cNvSpPr>
              <a:spLocks noChangeShapeType="1"/>
            </p:cNvSpPr>
            <p:nvPr/>
          </p:nvSpPr>
          <p:spPr bwMode="auto">
            <a:xfrm>
              <a:off x="528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5" name="Line 40"/>
            <p:cNvSpPr>
              <a:spLocks noChangeShapeType="1"/>
            </p:cNvSpPr>
            <p:nvPr/>
          </p:nvSpPr>
          <p:spPr bwMode="auto">
            <a:xfrm>
              <a:off x="912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6" name="Line 41"/>
            <p:cNvSpPr>
              <a:spLocks noChangeShapeType="1"/>
            </p:cNvSpPr>
            <p:nvPr/>
          </p:nvSpPr>
          <p:spPr bwMode="auto">
            <a:xfrm>
              <a:off x="1296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</p:grpSp>
      <p:sp>
        <p:nvSpPr>
          <p:cNvPr id="47" name="Text Box 42"/>
          <p:cNvSpPr txBox="1">
            <a:spLocks noChangeArrowheads="1"/>
          </p:cNvSpPr>
          <p:nvPr/>
        </p:nvSpPr>
        <p:spPr bwMode="auto">
          <a:xfrm>
            <a:off x="6324600" y="2057401"/>
            <a:ext cx="43815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-</a:t>
            </a:r>
          </a:p>
        </p:txBody>
      </p:sp>
      <p:sp>
        <p:nvSpPr>
          <p:cNvPr id="48" name="Text Box 43"/>
          <p:cNvSpPr txBox="1">
            <a:spLocks noChangeArrowheads="1"/>
          </p:cNvSpPr>
          <p:nvPr/>
        </p:nvSpPr>
        <p:spPr bwMode="auto">
          <a:xfrm>
            <a:off x="9067800" y="2133600"/>
            <a:ext cx="1201738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= ?</a:t>
            </a:r>
          </a:p>
        </p:txBody>
      </p:sp>
      <p:sp>
        <p:nvSpPr>
          <p:cNvPr id="49" name="Text Box 44"/>
          <p:cNvSpPr txBox="1">
            <a:spLocks noChangeArrowheads="1"/>
          </p:cNvSpPr>
          <p:nvPr/>
        </p:nvSpPr>
        <p:spPr bwMode="auto">
          <a:xfrm>
            <a:off x="4953000" y="3429000"/>
            <a:ext cx="3657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>
                <a:latin typeface="Times" pitchFamily="18" charset="0"/>
                <a:cs typeface="Arial" charset="0"/>
              </a:rPr>
              <a:t>(Note that filter sums to 1)</a:t>
            </a:r>
          </a:p>
        </p:txBody>
      </p:sp>
      <p:grpSp>
        <p:nvGrpSpPr>
          <p:cNvPr id="50" name="Group 4"/>
          <p:cNvGrpSpPr>
            <a:grpSpLocks/>
          </p:cNvGrpSpPr>
          <p:nvPr/>
        </p:nvGrpSpPr>
        <p:grpSpPr bwMode="auto">
          <a:xfrm>
            <a:off x="7086600" y="4800600"/>
            <a:ext cx="1371600" cy="1066800"/>
            <a:chOff x="3799" y="2064"/>
            <a:chExt cx="1433" cy="1136"/>
          </a:xfrm>
        </p:grpSpPr>
        <p:grpSp>
          <p:nvGrpSpPr>
            <p:cNvPr id="51" name="Group 5"/>
            <p:cNvGrpSpPr>
              <a:grpSpLocks/>
            </p:cNvGrpSpPr>
            <p:nvPr/>
          </p:nvGrpSpPr>
          <p:grpSpPr bwMode="auto">
            <a:xfrm>
              <a:off x="4080" y="2064"/>
              <a:ext cx="1152" cy="1136"/>
              <a:chOff x="144" y="144"/>
              <a:chExt cx="1152" cy="1136"/>
            </a:xfrm>
          </p:grpSpPr>
          <p:sp>
            <p:nvSpPr>
              <p:cNvPr id="53" name="Rectangle 6"/>
              <p:cNvSpPr>
                <a:spLocks noChangeArrowheads="1"/>
              </p:cNvSpPr>
              <p:nvPr/>
            </p:nvSpPr>
            <p:spPr bwMode="auto">
              <a:xfrm>
                <a:off x="912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54" name="Rectangle 7"/>
              <p:cNvSpPr>
                <a:spLocks noChangeArrowheads="1"/>
              </p:cNvSpPr>
              <p:nvPr/>
            </p:nvSpPr>
            <p:spPr bwMode="auto">
              <a:xfrm>
                <a:off x="528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55" name="Rectangle 8"/>
              <p:cNvSpPr>
                <a:spLocks noChangeArrowheads="1"/>
              </p:cNvSpPr>
              <p:nvPr/>
            </p:nvSpPr>
            <p:spPr bwMode="auto">
              <a:xfrm>
                <a:off x="144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56" name="Rectangle 9"/>
              <p:cNvSpPr>
                <a:spLocks noChangeArrowheads="1"/>
              </p:cNvSpPr>
              <p:nvPr/>
            </p:nvSpPr>
            <p:spPr bwMode="auto">
              <a:xfrm>
                <a:off x="912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57" name="Rectangle 10"/>
              <p:cNvSpPr>
                <a:spLocks noChangeArrowheads="1"/>
              </p:cNvSpPr>
              <p:nvPr/>
            </p:nvSpPr>
            <p:spPr bwMode="auto">
              <a:xfrm>
                <a:off x="528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58" name="Rectangle 11"/>
              <p:cNvSpPr>
                <a:spLocks noChangeArrowheads="1"/>
              </p:cNvSpPr>
              <p:nvPr/>
            </p:nvSpPr>
            <p:spPr bwMode="auto">
              <a:xfrm>
                <a:off x="144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59" name="Rectangle 12"/>
              <p:cNvSpPr>
                <a:spLocks noChangeArrowheads="1"/>
              </p:cNvSpPr>
              <p:nvPr/>
            </p:nvSpPr>
            <p:spPr bwMode="auto">
              <a:xfrm>
                <a:off x="912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60" name="Rectangle 13"/>
              <p:cNvSpPr>
                <a:spLocks noChangeArrowheads="1"/>
              </p:cNvSpPr>
              <p:nvPr/>
            </p:nvSpPr>
            <p:spPr bwMode="auto">
              <a:xfrm>
                <a:off x="528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61" name="Rectangle 14"/>
              <p:cNvSpPr>
                <a:spLocks noChangeArrowheads="1"/>
              </p:cNvSpPr>
              <p:nvPr/>
            </p:nvSpPr>
            <p:spPr bwMode="auto">
              <a:xfrm>
                <a:off x="144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62" name="Line 15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63" name="Line 16"/>
              <p:cNvSpPr>
                <a:spLocks noChangeShapeType="1"/>
              </p:cNvSpPr>
              <p:nvPr/>
            </p:nvSpPr>
            <p:spPr bwMode="auto">
              <a:xfrm>
                <a:off x="144" y="523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64" name="Line 17"/>
              <p:cNvSpPr>
                <a:spLocks noChangeShapeType="1"/>
              </p:cNvSpPr>
              <p:nvPr/>
            </p:nvSpPr>
            <p:spPr bwMode="auto">
              <a:xfrm>
                <a:off x="144" y="901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65" name="Line 18"/>
              <p:cNvSpPr>
                <a:spLocks noChangeShapeType="1"/>
              </p:cNvSpPr>
              <p:nvPr/>
            </p:nvSpPr>
            <p:spPr bwMode="auto">
              <a:xfrm>
                <a:off x="144" y="1280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66" name="Line 19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67" name="Line 20"/>
              <p:cNvSpPr>
                <a:spLocks noChangeShapeType="1"/>
              </p:cNvSpPr>
              <p:nvPr/>
            </p:nvSpPr>
            <p:spPr bwMode="auto">
              <a:xfrm>
                <a:off x="528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68" name="Line 21"/>
              <p:cNvSpPr>
                <a:spLocks noChangeShapeType="1"/>
              </p:cNvSpPr>
              <p:nvPr/>
            </p:nvSpPr>
            <p:spPr bwMode="auto">
              <a:xfrm>
                <a:off x="912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69" name="Line 22"/>
              <p:cNvSpPr>
                <a:spLocks noChangeShapeType="1"/>
              </p:cNvSpPr>
              <p:nvPr/>
            </p:nvSpPr>
            <p:spPr bwMode="auto">
              <a:xfrm>
                <a:off x="1296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</p:grpSp>
        <p:pic>
          <p:nvPicPr>
            <p:cNvPr id="52" name="Picture 23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799" y="2352"/>
              <a:ext cx="192" cy="5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70" name="Group 24"/>
          <p:cNvGrpSpPr>
            <a:grpSpLocks/>
          </p:cNvGrpSpPr>
          <p:nvPr/>
        </p:nvGrpSpPr>
        <p:grpSpPr bwMode="auto">
          <a:xfrm>
            <a:off x="5105400" y="4800600"/>
            <a:ext cx="1149350" cy="1066800"/>
            <a:chOff x="144" y="144"/>
            <a:chExt cx="1152" cy="1136"/>
          </a:xfrm>
        </p:grpSpPr>
        <p:sp>
          <p:nvSpPr>
            <p:cNvPr id="71" name="Rectangle 25"/>
            <p:cNvSpPr>
              <a:spLocks noChangeArrowheads="1"/>
            </p:cNvSpPr>
            <p:nvPr/>
          </p:nvSpPr>
          <p:spPr bwMode="auto">
            <a:xfrm>
              <a:off x="912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72" name="Rectangle 26"/>
            <p:cNvSpPr>
              <a:spLocks noChangeArrowheads="1"/>
            </p:cNvSpPr>
            <p:nvPr/>
          </p:nvSpPr>
          <p:spPr bwMode="auto">
            <a:xfrm>
              <a:off x="528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73" name="Rectangle 27"/>
            <p:cNvSpPr>
              <a:spLocks noChangeArrowheads="1"/>
            </p:cNvSpPr>
            <p:nvPr/>
          </p:nvSpPr>
          <p:spPr bwMode="auto">
            <a:xfrm>
              <a:off x="144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74" name="Rectangle 28"/>
            <p:cNvSpPr>
              <a:spLocks noChangeArrowheads="1"/>
            </p:cNvSpPr>
            <p:nvPr/>
          </p:nvSpPr>
          <p:spPr bwMode="auto">
            <a:xfrm>
              <a:off x="912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75" name="Rectangle 29"/>
            <p:cNvSpPr>
              <a:spLocks noChangeArrowheads="1"/>
            </p:cNvSpPr>
            <p:nvPr/>
          </p:nvSpPr>
          <p:spPr bwMode="auto">
            <a:xfrm>
              <a:off x="528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1</a:t>
              </a:r>
            </a:p>
          </p:txBody>
        </p:sp>
        <p:sp>
          <p:nvSpPr>
            <p:cNvPr id="76" name="Rectangle 30"/>
            <p:cNvSpPr>
              <a:spLocks noChangeArrowheads="1"/>
            </p:cNvSpPr>
            <p:nvPr/>
          </p:nvSpPr>
          <p:spPr bwMode="auto">
            <a:xfrm>
              <a:off x="144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77" name="Rectangle 31"/>
            <p:cNvSpPr>
              <a:spLocks noChangeArrowheads="1"/>
            </p:cNvSpPr>
            <p:nvPr/>
          </p:nvSpPr>
          <p:spPr bwMode="auto">
            <a:xfrm>
              <a:off x="912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78" name="Rectangle 32"/>
            <p:cNvSpPr>
              <a:spLocks noChangeArrowheads="1"/>
            </p:cNvSpPr>
            <p:nvPr/>
          </p:nvSpPr>
          <p:spPr bwMode="auto">
            <a:xfrm>
              <a:off x="528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79" name="Rectangle 33"/>
            <p:cNvSpPr>
              <a:spLocks noChangeArrowheads="1"/>
            </p:cNvSpPr>
            <p:nvPr/>
          </p:nvSpPr>
          <p:spPr bwMode="auto">
            <a:xfrm>
              <a:off x="144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80" name="Line 34"/>
            <p:cNvSpPr>
              <a:spLocks noChangeShapeType="1"/>
            </p:cNvSpPr>
            <p:nvPr/>
          </p:nvSpPr>
          <p:spPr bwMode="auto">
            <a:xfrm>
              <a:off x="144" y="144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81" name="Line 35"/>
            <p:cNvSpPr>
              <a:spLocks noChangeShapeType="1"/>
            </p:cNvSpPr>
            <p:nvPr/>
          </p:nvSpPr>
          <p:spPr bwMode="auto">
            <a:xfrm>
              <a:off x="144" y="523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82" name="Line 36"/>
            <p:cNvSpPr>
              <a:spLocks noChangeShapeType="1"/>
            </p:cNvSpPr>
            <p:nvPr/>
          </p:nvSpPr>
          <p:spPr bwMode="auto">
            <a:xfrm>
              <a:off x="144" y="901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83" name="Line 37"/>
            <p:cNvSpPr>
              <a:spLocks noChangeShapeType="1"/>
            </p:cNvSpPr>
            <p:nvPr/>
          </p:nvSpPr>
          <p:spPr bwMode="auto">
            <a:xfrm>
              <a:off x="144" y="1280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84" name="Line 38"/>
            <p:cNvSpPr>
              <a:spLocks noChangeShapeType="1"/>
            </p:cNvSpPr>
            <p:nvPr/>
          </p:nvSpPr>
          <p:spPr bwMode="auto">
            <a:xfrm>
              <a:off x="144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85" name="Line 39"/>
            <p:cNvSpPr>
              <a:spLocks noChangeShapeType="1"/>
            </p:cNvSpPr>
            <p:nvPr/>
          </p:nvSpPr>
          <p:spPr bwMode="auto">
            <a:xfrm>
              <a:off x="528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86" name="Line 40"/>
            <p:cNvSpPr>
              <a:spLocks noChangeShapeType="1"/>
            </p:cNvSpPr>
            <p:nvPr/>
          </p:nvSpPr>
          <p:spPr bwMode="auto">
            <a:xfrm>
              <a:off x="912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87" name="Line 41"/>
            <p:cNvSpPr>
              <a:spLocks noChangeShapeType="1"/>
            </p:cNvSpPr>
            <p:nvPr/>
          </p:nvSpPr>
          <p:spPr bwMode="auto">
            <a:xfrm>
              <a:off x="1296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</p:grpSp>
      <p:sp>
        <p:nvSpPr>
          <p:cNvPr id="88" name="Text Box 42"/>
          <p:cNvSpPr txBox="1">
            <a:spLocks noChangeArrowheads="1"/>
          </p:cNvSpPr>
          <p:nvPr/>
        </p:nvSpPr>
        <p:spPr bwMode="auto">
          <a:xfrm>
            <a:off x="6477000" y="4724401"/>
            <a:ext cx="43815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-</a:t>
            </a:r>
          </a:p>
        </p:txBody>
      </p:sp>
      <p:grpSp>
        <p:nvGrpSpPr>
          <p:cNvPr id="89" name="Group 24"/>
          <p:cNvGrpSpPr>
            <a:grpSpLocks/>
          </p:cNvGrpSpPr>
          <p:nvPr/>
        </p:nvGrpSpPr>
        <p:grpSpPr bwMode="auto">
          <a:xfrm>
            <a:off x="3352800" y="4800600"/>
            <a:ext cx="1149350" cy="1066800"/>
            <a:chOff x="144" y="144"/>
            <a:chExt cx="1152" cy="1136"/>
          </a:xfrm>
        </p:grpSpPr>
        <p:sp>
          <p:nvSpPr>
            <p:cNvPr id="90" name="Rectangle 25"/>
            <p:cNvSpPr>
              <a:spLocks noChangeArrowheads="1"/>
            </p:cNvSpPr>
            <p:nvPr/>
          </p:nvSpPr>
          <p:spPr bwMode="auto">
            <a:xfrm>
              <a:off x="912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1" name="Rectangle 26"/>
            <p:cNvSpPr>
              <a:spLocks noChangeArrowheads="1"/>
            </p:cNvSpPr>
            <p:nvPr/>
          </p:nvSpPr>
          <p:spPr bwMode="auto">
            <a:xfrm>
              <a:off x="528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2" name="Rectangle 27"/>
            <p:cNvSpPr>
              <a:spLocks noChangeArrowheads="1"/>
            </p:cNvSpPr>
            <p:nvPr/>
          </p:nvSpPr>
          <p:spPr bwMode="auto">
            <a:xfrm>
              <a:off x="144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3" name="Rectangle 28"/>
            <p:cNvSpPr>
              <a:spLocks noChangeArrowheads="1"/>
            </p:cNvSpPr>
            <p:nvPr/>
          </p:nvSpPr>
          <p:spPr bwMode="auto">
            <a:xfrm>
              <a:off x="912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4" name="Rectangle 29"/>
            <p:cNvSpPr>
              <a:spLocks noChangeArrowheads="1"/>
            </p:cNvSpPr>
            <p:nvPr/>
          </p:nvSpPr>
          <p:spPr bwMode="auto">
            <a:xfrm>
              <a:off x="528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1</a:t>
              </a:r>
            </a:p>
          </p:txBody>
        </p:sp>
        <p:sp>
          <p:nvSpPr>
            <p:cNvPr id="95" name="Rectangle 30"/>
            <p:cNvSpPr>
              <a:spLocks noChangeArrowheads="1"/>
            </p:cNvSpPr>
            <p:nvPr/>
          </p:nvSpPr>
          <p:spPr bwMode="auto">
            <a:xfrm>
              <a:off x="144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6" name="Rectangle 31"/>
            <p:cNvSpPr>
              <a:spLocks noChangeArrowheads="1"/>
            </p:cNvSpPr>
            <p:nvPr/>
          </p:nvSpPr>
          <p:spPr bwMode="auto">
            <a:xfrm>
              <a:off x="912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7" name="Rectangle 32"/>
            <p:cNvSpPr>
              <a:spLocks noChangeArrowheads="1"/>
            </p:cNvSpPr>
            <p:nvPr/>
          </p:nvSpPr>
          <p:spPr bwMode="auto">
            <a:xfrm>
              <a:off x="528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8" name="Rectangle 33"/>
            <p:cNvSpPr>
              <a:spLocks noChangeArrowheads="1"/>
            </p:cNvSpPr>
            <p:nvPr/>
          </p:nvSpPr>
          <p:spPr bwMode="auto">
            <a:xfrm>
              <a:off x="144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99" name="Line 34"/>
            <p:cNvSpPr>
              <a:spLocks noChangeShapeType="1"/>
            </p:cNvSpPr>
            <p:nvPr/>
          </p:nvSpPr>
          <p:spPr bwMode="auto">
            <a:xfrm>
              <a:off x="144" y="144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00" name="Line 35"/>
            <p:cNvSpPr>
              <a:spLocks noChangeShapeType="1"/>
            </p:cNvSpPr>
            <p:nvPr/>
          </p:nvSpPr>
          <p:spPr bwMode="auto">
            <a:xfrm>
              <a:off x="144" y="523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01" name="Line 36"/>
            <p:cNvSpPr>
              <a:spLocks noChangeShapeType="1"/>
            </p:cNvSpPr>
            <p:nvPr/>
          </p:nvSpPr>
          <p:spPr bwMode="auto">
            <a:xfrm>
              <a:off x="144" y="901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02" name="Line 37"/>
            <p:cNvSpPr>
              <a:spLocks noChangeShapeType="1"/>
            </p:cNvSpPr>
            <p:nvPr/>
          </p:nvSpPr>
          <p:spPr bwMode="auto">
            <a:xfrm>
              <a:off x="144" y="1280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03" name="Line 38"/>
            <p:cNvSpPr>
              <a:spLocks noChangeShapeType="1"/>
            </p:cNvSpPr>
            <p:nvPr/>
          </p:nvSpPr>
          <p:spPr bwMode="auto">
            <a:xfrm>
              <a:off x="144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04" name="Line 39"/>
            <p:cNvSpPr>
              <a:spLocks noChangeShapeType="1"/>
            </p:cNvSpPr>
            <p:nvPr/>
          </p:nvSpPr>
          <p:spPr bwMode="auto">
            <a:xfrm>
              <a:off x="528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05" name="Line 40"/>
            <p:cNvSpPr>
              <a:spLocks noChangeShapeType="1"/>
            </p:cNvSpPr>
            <p:nvPr/>
          </p:nvSpPr>
          <p:spPr bwMode="auto">
            <a:xfrm>
              <a:off x="912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106" name="Line 41"/>
            <p:cNvSpPr>
              <a:spLocks noChangeShapeType="1"/>
            </p:cNvSpPr>
            <p:nvPr/>
          </p:nvSpPr>
          <p:spPr bwMode="auto">
            <a:xfrm>
              <a:off x="1296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</p:grpSp>
      <p:sp>
        <p:nvSpPr>
          <p:cNvPr id="107" name="Rectangle 106"/>
          <p:cNvSpPr>
            <a:spLocks noChangeArrowheads="1"/>
          </p:cNvSpPr>
          <p:nvPr/>
        </p:nvSpPr>
        <p:spPr bwMode="auto">
          <a:xfrm>
            <a:off x="4648200" y="5105400"/>
            <a:ext cx="31611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b="1">
                <a:latin typeface="Times" pitchFamily="18" charset="0"/>
                <a:cs typeface="Arial" charset="0"/>
              </a:rPr>
              <a:t>+</a:t>
            </a:r>
          </a:p>
        </p:txBody>
      </p:sp>
      <p:sp>
        <p:nvSpPr>
          <p:cNvPr id="108" name="Left Brace 107"/>
          <p:cNvSpPr>
            <a:spLocks/>
          </p:cNvSpPr>
          <p:nvPr/>
        </p:nvSpPr>
        <p:spPr bwMode="auto">
          <a:xfrm rot="5400000">
            <a:off x="6553200" y="3276600"/>
            <a:ext cx="381000" cy="2514600"/>
          </a:xfrm>
          <a:prstGeom prst="leftBrace">
            <a:avLst>
              <a:gd name="adj1" fmla="val 8342"/>
              <a:gd name="adj2" fmla="val 50000"/>
            </a:avLst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9" name="Text Box 44"/>
          <p:cNvSpPr txBox="1">
            <a:spLocks noChangeArrowheads="1"/>
          </p:cNvSpPr>
          <p:nvPr/>
        </p:nvSpPr>
        <p:spPr bwMode="auto">
          <a:xfrm>
            <a:off x="6042409" y="3900055"/>
            <a:ext cx="3657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“details of the image”</a:t>
            </a:r>
          </a:p>
        </p:txBody>
      </p:sp>
      <p:sp>
        <p:nvSpPr>
          <p:cNvPr id="111" name="Text Box 22"/>
          <p:cNvSpPr txBox="1">
            <a:spLocks noChangeArrowheads="1"/>
          </p:cNvSpPr>
          <p:nvPr/>
        </p:nvSpPr>
        <p:spPr bwMode="auto">
          <a:xfrm>
            <a:off x="2954873" y="3556312"/>
            <a:ext cx="9541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Original</a:t>
            </a:r>
          </a:p>
        </p:txBody>
      </p:sp>
      <p:pic>
        <p:nvPicPr>
          <p:cNvPr id="114" name="Picture 113">
            <a:extLst>
              <a:ext uri="{FF2B5EF4-FFF2-40B4-BE49-F238E27FC236}">
                <a16:creationId xmlns="" xmlns:a16="http://schemas.microsoft.com/office/drawing/2014/main" id="{504994B5-36F3-E342-96B6-C7BB63C60BE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926" t="21721" r="68496" b="59557"/>
          <a:stretch/>
        </p:blipFill>
        <p:spPr>
          <a:xfrm>
            <a:off x="2236803" y="1825861"/>
            <a:ext cx="2381621" cy="168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63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107" grpId="0"/>
      <p:bldP spid="108" grpId="0" animBg="1"/>
      <p:bldP spid="10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6">
            <a:extLst>
              <a:ext uri="{FF2B5EF4-FFF2-40B4-BE49-F238E27FC236}">
                <a16:creationId xmlns="" xmlns:a16="http://schemas.microsoft.com/office/drawing/2014/main" id="{96D5F175-D84C-9648-AC6C-05F74902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4" name="Rectangle 8">
            <a:extLst>
              <a:ext uri="{FF2B5EF4-FFF2-40B4-BE49-F238E27FC236}">
                <a16:creationId xmlns="" xmlns:a16="http://schemas.microsoft.com/office/drawing/2014/main" id="{D118FD53-433F-3747-A69D-B878030D9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5" name="Rectangle 6">
            <a:extLst>
              <a:ext uri="{FF2B5EF4-FFF2-40B4-BE49-F238E27FC236}">
                <a16:creationId xmlns="" xmlns:a16="http://schemas.microsoft.com/office/drawing/2014/main" id="{71C8E6C8-C87C-1A46-997B-698C3EAB7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6" name="Rectangle 7">
            <a:extLst>
              <a:ext uri="{FF2B5EF4-FFF2-40B4-BE49-F238E27FC236}">
                <a16:creationId xmlns="" xmlns:a16="http://schemas.microsoft.com/office/drawing/2014/main" id="{A2635901-29F7-7A44-970A-9AC33C7E94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7" name="Rectangle 6">
            <a:extLst>
              <a:ext uri="{FF2B5EF4-FFF2-40B4-BE49-F238E27FC236}">
                <a16:creationId xmlns="" xmlns:a16="http://schemas.microsoft.com/office/drawing/2014/main" id="{0DB268FD-55C7-E74F-981F-BB4D5467A4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343904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8" name="Rectangle 9">
            <a:extLst>
              <a:ext uri="{FF2B5EF4-FFF2-40B4-BE49-F238E27FC236}">
                <a16:creationId xmlns="" xmlns:a16="http://schemas.microsoft.com/office/drawing/2014/main" id="{B60FB8C7-E8A7-1147-9183-E2812C72E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2475540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9" name="Rectangle 12">
            <a:extLst>
              <a:ext uri="{FF2B5EF4-FFF2-40B4-BE49-F238E27FC236}">
                <a16:creationId xmlns="" xmlns:a16="http://schemas.microsoft.com/office/drawing/2014/main" id="{5A74CDA9-D385-0B4E-892F-8E9B6CAE6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1509492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0" name="Rectangle 6">
            <a:extLst>
              <a:ext uri="{FF2B5EF4-FFF2-40B4-BE49-F238E27FC236}">
                <a16:creationId xmlns="" xmlns:a16="http://schemas.microsoft.com/office/drawing/2014/main" id="{FC390F0E-CC6F-5A40-AAE4-3DE6FE231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4398227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1" name="Rectangle 6">
            <a:extLst>
              <a:ext uri="{FF2B5EF4-FFF2-40B4-BE49-F238E27FC236}">
                <a16:creationId xmlns="" xmlns:a16="http://schemas.microsoft.com/office/drawing/2014/main" id="{59356E07-B216-284C-9FE2-680DA8B2DC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5376026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7" name="Rectangle 6">
            <a:extLst>
              <a:ext uri="{FF2B5EF4-FFF2-40B4-BE49-F238E27FC236}">
                <a16:creationId xmlns="" xmlns:a16="http://schemas.microsoft.com/office/drawing/2014/main" id="{77C844BF-517E-C840-98CE-826908B50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3453548"/>
            <a:ext cx="1168400" cy="966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8" name="Rectangle 9">
            <a:extLst>
              <a:ext uri="{FF2B5EF4-FFF2-40B4-BE49-F238E27FC236}">
                <a16:creationId xmlns="" xmlns:a16="http://schemas.microsoft.com/office/drawing/2014/main" id="{A174CB59-E3E5-2E42-93B0-F10B5440A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9" name="Rectangle 12">
            <a:extLst>
              <a:ext uri="{FF2B5EF4-FFF2-40B4-BE49-F238E27FC236}">
                <a16:creationId xmlns="" xmlns:a16="http://schemas.microsoft.com/office/drawing/2014/main" id="{7E122B3F-7034-7245-84A0-A8F6C2D5CB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0" name="Rectangle 6">
            <a:extLst>
              <a:ext uri="{FF2B5EF4-FFF2-40B4-BE49-F238E27FC236}">
                <a16:creationId xmlns="" xmlns:a16="http://schemas.microsoft.com/office/drawing/2014/main" id="{5391C95A-7069-5B48-BA41-DB848104E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4412735"/>
            <a:ext cx="1168400" cy="96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4" name="Rectangle 8">
            <a:extLst>
              <a:ext uri="{FF2B5EF4-FFF2-40B4-BE49-F238E27FC236}">
                <a16:creationId xmlns="" xmlns:a16="http://schemas.microsoft.com/office/drawing/2014/main" id="{75CC4C89-B300-3541-89B6-08D61ACEA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8" y="381000"/>
            <a:ext cx="7493002" cy="1143000"/>
          </a:xfrm>
        </p:spPr>
        <p:txBody>
          <a:bodyPr/>
          <a:lstStyle/>
          <a:p>
            <a:r>
              <a:rPr lang="en-US" dirty="0"/>
              <a:t>Impulse response to the moving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="" xmlns:a16="http://schemas.microsoft.com/office/drawing/2014/main" id="{DE7BC403-1ACC-6047-B170-D47954430E9E}"/>
                  </a:ext>
                </a:extLst>
              </p:cNvPr>
              <p:cNvSpPr txBox="1"/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</m:groupCh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 </m:t>
                      </m:r>
                      <m:f>
                        <m:fPr>
                          <m:ctrlPr>
                            <a:rPr lang="en-US" sz="28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8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=−1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=−1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7BC403-1ACC-6047-B170-D47954430E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blipFill>
                <a:blip r:embed="rId3"/>
                <a:stretch>
                  <a:fillRect l="-11250" t="-44366" r="-18438" b="-116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6">
            <a:extLst>
              <a:ext uri="{FF2B5EF4-FFF2-40B4-BE49-F238E27FC236}">
                <a16:creationId xmlns="" xmlns:a16="http://schemas.microsoft.com/office/drawing/2014/main" id="{2FFF8A70-97DA-964D-93F5-4864F4CFA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3453548"/>
            <a:ext cx="1168400" cy="966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?</a:t>
            </a:r>
          </a:p>
        </p:txBody>
      </p:sp>
      <p:sp>
        <p:nvSpPr>
          <p:cNvPr id="13" name="Rectangle 7">
            <a:extLst>
              <a:ext uri="{FF2B5EF4-FFF2-40B4-BE49-F238E27FC236}">
                <a16:creationId xmlns="" xmlns:a16="http://schemas.microsoft.com/office/drawing/2014/main" id="{70730A73-058A-9B4B-B666-E72D15546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4" name="Rectangle 8">
            <a:extLst>
              <a:ext uri="{FF2B5EF4-FFF2-40B4-BE49-F238E27FC236}">
                <a16:creationId xmlns="" xmlns:a16="http://schemas.microsoft.com/office/drawing/2014/main" id="{CAE67D9B-B1F8-2540-9E91-FFD154287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5" name="Rectangle 9">
            <a:extLst>
              <a:ext uri="{FF2B5EF4-FFF2-40B4-BE49-F238E27FC236}">
                <a16:creationId xmlns="" xmlns:a16="http://schemas.microsoft.com/office/drawing/2014/main" id="{3F9E419F-9D92-ED45-9917-59A6E6E61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6" name="Rectangle 10">
            <a:extLst>
              <a:ext uri="{FF2B5EF4-FFF2-40B4-BE49-F238E27FC236}">
                <a16:creationId xmlns="" xmlns:a16="http://schemas.microsoft.com/office/drawing/2014/main" id="{E205411F-3C54-2248-8D16-A3FF6531EE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490048"/>
            <a:ext cx="1168400" cy="96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7" name="Rectangle 11">
            <a:extLst>
              <a:ext uri="{FF2B5EF4-FFF2-40B4-BE49-F238E27FC236}">
                <a16:creationId xmlns="" xmlns:a16="http://schemas.microsoft.com/office/drawing/2014/main" id="{A7309585-1179-CF42-B008-6BD1CCE21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8" name="Rectangle 12">
            <a:extLst>
              <a:ext uri="{FF2B5EF4-FFF2-40B4-BE49-F238E27FC236}">
                <a16:creationId xmlns="" xmlns:a16="http://schemas.microsoft.com/office/drawing/2014/main" id="{2663A169-DD7A-374E-8800-A7CA7F2A51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9" name="Rectangle 13">
            <a:extLst>
              <a:ext uri="{FF2B5EF4-FFF2-40B4-BE49-F238E27FC236}">
                <a16:creationId xmlns="" xmlns:a16="http://schemas.microsoft.com/office/drawing/2014/main" id="{C2B0963A-51D4-0447-8D4C-64B15436B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0" name="Rectangle 14">
            <a:extLst>
              <a:ext uri="{FF2B5EF4-FFF2-40B4-BE49-F238E27FC236}">
                <a16:creationId xmlns="" xmlns:a16="http://schemas.microsoft.com/office/drawing/2014/main" id="{1E2E91B3-8B63-6D4A-9D6B-F73FE38E70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1" name="Line 15">
            <a:extLst>
              <a:ext uri="{FF2B5EF4-FFF2-40B4-BE49-F238E27FC236}">
                <a16:creationId xmlns="" xmlns:a16="http://schemas.microsoft.com/office/drawing/2014/main" id="{3E2096E2-8B59-B742-8269-F1D113BFA5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1493694"/>
            <a:ext cx="5883654" cy="3030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2" name="Line 16">
            <a:extLst>
              <a:ext uri="{FF2B5EF4-FFF2-40B4-BE49-F238E27FC236}">
                <a16:creationId xmlns="" xmlns:a16="http://schemas.microsoft.com/office/drawing/2014/main" id="{280B4E4A-A357-0343-A497-52DD177C836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2482401"/>
            <a:ext cx="5864352" cy="764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3" name="Line 17">
            <a:extLst>
              <a:ext uri="{FF2B5EF4-FFF2-40B4-BE49-F238E27FC236}">
                <a16:creationId xmlns="" xmlns:a16="http://schemas.microsoft.com/office/drawing/2014/main" id="{C2BD4F45-BB88-434E-84D4-B022355D72A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3430683"/>
            <a:ext cx="5883654" cy="2286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5" name="Line 19">
            <a:extLst>
              <a:ext uri="{FF2B5EF4-FFF2-40B4-BE49-F238E27FC236}">
                <a16:creationId xmlns="" xmlns:a16="http://schemas.microsoft.com/office/drawing/2014/main" id="{85E42409-56B6-724C-A4C1-55F8A19E026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7999" y="1524000"/>
            <a:ext cx="1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B21599F0-794B-6648-889C-5C79324FC1D7}"/>
              </a:ext>
            </a:extLst>
          </p:cNvPr>
          <p:cNvSpPr txBox="1"/>
          <p:nvPr/>
        </p:nvSpPr>
        <p:spPr>
          <a:xfrm>
            <a:off x="3353223" y="4057124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DCADF0C3-8AEB-834C-A7D1-2CB8107A2581}"/>
              </a:ext>
            </a:extLst>
          </p:cNvPr>
          <p:cNvSpPr txBox="1"/>
          <p:nvPr/>
        </p:nvSpPr>
        <p:spPr>
          <a:xfrm>
            <a:off x="3366981" y="4797054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g[0,0]</a:t>
            </a:r>
          </a:p>
        </p:txBody>
      </p:sp>
      <p:sp>
        <p:nvSpPr>
          <p:cNvPr id="32" name="Rectangle 6">
            <a:extLst>
              <a:ext uri="{FF2B5EF4-FFF2-40B4-BE49-F238E27FC236}">
                <a16:creationId xmlns="" xmlns:a16="http://schemas.microsoft.com/office/drawing/2014/main" id="{C11A9969-20B2-6F41-BBD8-1A12DCCABC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3" name="Rectangle 7">
            <a:extLst>
              <a:ext uri="{FF2B5EF4-FFF2-40B4-BE49-F238E27FC236}">
                <a16:creationId xmlns="" xmlns:a16="http://schemas.microsoft.com/office/drawing/2014/main" id="{7F1D1E28-E143-9246-8A04-EBF6169CA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5" name="Line 17">
            <a:extLst>
              <a:ext uri="{FF2B5EF4-FFF2-40B4-BE49-F238E27FC236}">
                <a16:creationId xmlns="" xmlns:a16="http://schemas.microsoft.com/office/drawing/2014/main" id="{E2C45629-CD42-0D43-979C-93AE98533CE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4394183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4" name="Line 18">
            <a:extLst>
              <a:ext uri="{FF2B5EF4-FFF2-40B4-BE49-F238E27FC236}">
                <a16:creationId xmlns="" xmlns:a16="http://schemas.microsoft.com/office/drawing/2014/main" id="{660E1FE0-FEEB-0246-9C65-496EB9FEF6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6356583"/>
            <a:ext cx="5883654" cy="18801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6" name="Line 20">
            <a:extLst>
              <a:ext uri="{FF2B5EF4-FFF2-40B4-BE49-F238E27FC236}">
                <a16:creationId xmlns="" xmlns:a16="http://schemas.microsoft.com/office/drawing/2014/main" id="{F49898F5-8B83-BC4E-B57B-E747B71F2266}"/>
              </a:ext>
            </a:extLst>
          </p:cNvPr>
          <p:cNvSpPr>
            <a:spLocks noChangeShapeType="1"/>
          </p:cNvSpPr>
          <p:nvPr/>
        </p:nvSpPr>
        <p:spPr bwMode="auto">
          <a:xfrm>
            <a:off x="1676400" y="1524000"/>
            <a:ext cx="0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7" name="Line 21">
            <a:extLst>
              <a:ext uri="{FF2B5EF4-FFF2-40B4-BE49-F238E27FC236}">
                <a16:creationId xmlns="" xmlns:a16="http://schemas.microsoft.com/office/drawing/2014/main" id="{738C69FD-5EE2-A642-B795-265D3A8B1C65}"/>
              </a:ext>
            </a:extLst>
          </p:cNvPr>
          <p:cNvSpPr>
            <a:spLocks noChangeShapeType="1"/>
          </p:cNvSpPr>
          <p:nvPr/>
        </p:nvSpPr>
        <p:spPr bwMode="auto">
          <a:xfrm>
            <a:off x="2844799" y="1524000"/>
            <a:ext cx="18241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1" name="Line 22">
            <a:extLst>
              <a:ext uri="{FF2B5EF4-FFF2-40B4-BE49-F238E27FC236}">
                <a16:creationId xmlns="" xmlns:a16="http://schemas.microsoft.com/office/drawing/2014/main" id="{4B9DF8FB-9BD9-CD4E-BFF9-AAB136121D1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72352" y="1524000"/>
            <a:ext cx="3048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2" name="Line 21">
            <a:extLst>
              <a:ext uri="{FF2B5EF4-FFF2-40B4-BE49-F238E27FC236}">
                <a16:creationId xmlns="" xmlns:a16="http://schemas.microsoft.com/office/drawing/2014/main" id="{F42CACDD-87F2-5441-BE49-DCF9D9BEDB0E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3200" y="1531646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2" name="Line 21">
            <a:extLst>
              <a:ext uri="{FF2B5EF4-FFF2-40B4-BE49-F238E27FC236}">
                <a16:creationId xmlns="" xmlns:a16="http://schemas.microsoft.com/office/drawing/2014/main" id="{1A7793D3-5816-3B46-8593-F03D8F861EA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9842" y="1509492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3" name="Line 17">
            <a:extLst>
              <a:ext uri="{FF2B5EF4-FFF2-40B4-BE49-F238E27FC236}">
                <a16:creationId xmlns="" xmlns:a16="http://schemas.microsoft.com/office/drawing/2014/main" id="{1BA88A69-401D-4440-8614-A93B31CD7AFF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5369054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83170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57F8A0F3-39B0-7B40-BC03-5E402F8125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31" r="50143"/>
          <a:stretch/>
        </p:blipFill>
        <p:spPr>
          <a:xfrm>
            <a:off x="475120" y="4246454"/>
            <a:ext cx="3149667" cy="215434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="" xmlns:a16="http://schemas.microsoft.com/office/drawing/2014/main" id="{86B1C267-C59B-924E-B7AF-A38BDD2BD3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70" t="7595" r="-727" b="3694"/>
          <a:stretch/>
        </p:blipFill>
        <p:spPr>
          <a:xfrm>
            <a:off x="3810000" y="1205719"/>
            <a:ext cx="3149667" cy="202514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="" xmlns:a16="http://schemas.microsoft.com/office/drawing/2014/main" id="{48605D82-94EF-0D47-B1DE-4D4D6548B8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31" r="50143"/>
          <a:stretch/>
        </p:blipFill>
        <p:spPr>
          <a:xfrm>
            <a:off x="443607" y="1157471"/>
            <a:ext cx="3149667" cy="2154346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609600" y="381000"/>
            <a:ext cx="7772400" cy="4175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800" dirty="0"/>
              <a:t>What does blurring take away?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2381251" y="2797175"/>
            <a:ext cx="9191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>
                <a:solidFill>
                  <a:schemeClr val="bg1"/>
                </a:solidFill>
                <a:latin typeface="Arial" charset="0"/>
                <a:cs typeface="Arial" charset="0"/>
              </a:rPr>
              <a:t>original</a:t>
            </a:r>
          </a:p>
        </p:txBody>
      </p:sp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5171362" y="2790716"/>
            <a:ext cx="170110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>
                <a:solidFill>
                  <a:schemeClr val="bg1"/>
                </a:solidFill>
                <a:latin typeface="Arial" charset="0"/>
                <a:cs typeface="Arial" charset="0"/>
              </a:rPr>
              <a:t>smoothed (5x5)</a:t>
            </a:r>
          </a:p>
        </p:txBody>
      </p:sp>
      <p:sp>
        <p:nvSpPr>
          <p:cNvPr id="12" name="Text Box 10"/>
          <p:cNvSpPr txBox="1">
            <a:spLocks noChangeArrowheads="1"/>
          </p:cNvSpPr>
          <p:nvPr/>
        </p:nvSpPr>
        <p:spPr bwMode="auto">
          <a:xfrm>
            <a:off x="3597656" y="1848960"/>
            <a:ext cx="31290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Arial" charset="0"/>
                <a:cs typeface="Arial" charset="0"/>
              </a:rPr>
              <a:t>–</a:t>
            </a:r>
          </a:p>
        </p:txBody>
      </p:sp>
      <p:sp>
        <p:nvSpPr>
          <p:cNvPr id="16" name="Text Box 15"/>
          <p:cNvSpPr txBox="1">
            <a:spLocks noChangeArrowheads="1"/>
          </p:cNvSpPr>
          <p:nvPr/>
        </p:nvSpPr>
        <p:spPr bwMode="auto">
          <a:xfrm>
            <a:off x="7081457" y="1962439"/>
            <a:ext cx="3193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Arial" charset="0"/>
                <a:cs typeface="Arial" charset="0"/>
              </a:rPr>
              <a:t>=</a:t>
            </a:r>
          </a:p>
        </p:txBody>
      </p:sp>
      <p:sp>
        <p:nvSpPr>
          <p:cNvPr id="20" name="Text Box 20"/>
          <p:cNvSpPr txBox="1">
            <a:spLocks noChangeArrowheads="1"/>
          </p:cNvSpPr>
          <p:nvPr/>
        </p:nvSpPr>
        <p:spPr bwMode="auto">
          <a:xfrm>
            <a:off x="7081457" y="4966505"/>
            <a:ext cx="3193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>
                <a:latin typeface="Arial" charset="0"/>
                <a:cs typeface="Arial" charset="0"/>
              </a:rPr>
              <a:t>=</a:t>
            </a:r>
          </a:p>
        </p:txBody>
      </p:sp>
      <p:sp>
        <p:nvSpPr>
          <p:cNvPr id="21" name="Rectangle 22"/>
          <p:cNvSpPr>
            <a:spLocks noChangeArrowheads="1"/>
          </p:cNvSpPr>
          <p:nvPr/>
        </p:nvSpPr>
        <p:spPr bwMode="auto">
          <a:xfrm>
            <a:off x="1295400" y="3617912"/>
            <a:ext cx="7772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/>
              <a:t>Let’s add it back:</a:t>
            </a:r>
          </a:p>
        </p:txBody>
      </p:sp>
      <p:sp>
        <p:nvSpPr>
          <p:cNvPr id="28" name="Text Box 29"/>
          <p:cNvSpPr txBox="1">
            <a:spLocks noChangeArrowheads="1"/>
          </p:cNvSpPr>
          <p:nvPr/>
        </p:nvSpPr>
        <p:spPr bwMode="auto">
          <a:xfrm>
            <a:off x="3594450" y="5037692"/>
            <a:ext cx="3193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Arial" charset="0"/>
                <a:cs typeface="Arial" charset="0"/>
              </a:rPr>
              <a:t>+</a:t>
            </a:r>
            <a:endParaRPr lang="el-GR" dirty="0">
              <a:latin typeface="Arial" charset="0"/>
              <a:cs typeface="Arial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1068C956-9FD6-A747-9E10-E153CCCE5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3417" y="1049865"/>
            <a:ext cx="3043738" cy="2194481"/>
          </a:xfrm>
          <a:prstGeom prst="rect">
            <a:avLst/>
          </a:prstGeom>
        </p:spPr>
      </p:pic>
      <p:sp>
        <p:nvSpPr>
          <p:cNvPr id="33" name="Text Box 9">
            <a:extLst>
              <a:ext uri="{FF2B5EF4-FFF2-40B4-BE49-F238E27FC236}">
                <a16:creationId xmlns="" xmlns:a16="http://schemas.microsoft.com/office/drawing/2014/main" id="{D69D6E4C-1516-5841-A530-966F219765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68954" y="2790716"/>
            <a:ext cx="98296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>
                <a:solidFill>
                  <a:schemeClr val="bg1"/>
                </a:solidFill>
                <a:latin typeface="Arial" charset="0"/>
                <a:cs typeface="Arial" charset="0"/>
              </a:rPr>
              <a:t>Detailed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C55C2427-8B4D-9B41-BD63-B9E73BAA4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8731" y="4138241"/>
            <a:ext cx="3043738" cy="2194481"/>
          </a:xfrm>
          <a:prstGeom prst="rect">
            <a:avLst/>
          </a:prstGeom>
        </p:spPr>
      </p:pic>
      <p:sp>
        <p:nvSpPr>
          <p:cNvPr id="35" name="Text Box 9">
            <a:extLst>
              <a:ext uri="{FF2B5EF4-FFF2-40B4-BE49-F238E27FC236}">
                <a16:creationId xmlns="" xmlns:a16="http://schemas.microsoft.com/office/drawing/2014/main" id="{E161F547-B5C7-8D49-9F2C-8BB48744F1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4268" y="5879092"/>
            <a:ext cx="98296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>
                <a:solidFill>
                  <a:schemeClr val="bg1"/>
                </a:solidFill>
                <a:latin typeface="Arial" charset="0"/>
                <a:cs typeface="Arial" charset="0"/>
              </a:rPr>
              <a:t>Detailed</a:t>
            </a:r>
          </a:p>
        </p:txBody>
      </p:sp>
      <p:sp>
        <p:nvSpPr>
          <p:cNvPr id="36" name="Text Box 6">
            <a:extLst>
              <a:ext uri="{FF2B5EF4-FFF2-40B4-BE49-F238E27FC236}">
                <a16:creationId xmlns="" xmlns:a16="http://schemas.microsoft.com/office/drawing/2014/main" id="{5FF597CF-155E-0A4F-BDD8-04EE579CC5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7956" y="5881096"/>
            <a:ext cx="9191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>
                <a:solidFill>
                  <a:schemeClr val="bg1"/>
                </a:solidFill>
                <a:latin typeface="Arial" charset="0"/>
                <a:cs typeface="Arial" charset="0"/>
              </a:rPr>
              <a:t>original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13D29427-49C4-1646-913C-EEF7B2612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3417" y="4086806"/>
            <a:ext cx="3115078" cy="2245916"/>
          </a:xfrm>
          <a:prstGeom prst="rect">
            <a:avLst/>
          </a:prstGeom>
        </p:spPr>
      </p:pic>
      <p:sp>
        <p:nvSpPr>
          <p:cNvPr id="37" name="Text Box 9">
            <a:extLst>
              <a:ext uri="{FF2B5EF4-FFF2-40B4-BE49-F238E27FC236}">
                <a16:creationId xmlns="" xmlns:a16="http://schemas.microsoft.com/office/drawing/2014/main" id="{ADFD5D86-69B8-FD47-8730-AC97C5E9E7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24507" y="5879092"/>
            <a:ext cx="124264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>
                <a:solidFill>
                  <a:schemeClr val="bg1"/>
                </a:solidFill>
                <a:latin typeface="Arial" charset="0"/>
                <a:cs typeface="Arial" charset="0"/>
              </a:rPr>
              <a:t>Sharpened</a:t>
            </a:r>
          </a:p>
        </p:txBody>
      </p:sp>
    </p:spTree>
    <p:extLst>
      <p:ext uri="{BB962C8B-B14F-4D97-AF65-F5344CB8AC3E}">
        <p14:creationId xmlns:p14="http://schemas.microsoft.com/office/powerpoint/2010/main" val="272967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3650" y="533400"/>
            <a:ext cx="8516550" cy="114300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Convolution in 2D – Sharpening filter</a:t>
            </a:r>
          </a:p>
        </p:txBody>
      </p:sp>
      <p:grpSp>
        <p:nvGrpSpPr>
          <p:cNvPr id="9" name="Group 5"/>
          <p:cNvGrpSpPr>
            <a:grpSpLocks/>
          </p:cNvGrpSpPr>
          <p:nvPr/>
        </p:nvGrpSpPr>
        <p:grpSpPr bwMode="auto">
          <a:xfrm>
            <a:off x="5257800" y="2819400"/>
            <a:ext cx="1371600" cy="1066800"/>
            <a:chOff x="3799" y="2064"/>
            <a:chExt cx="1433" cy="1136"/>
          </a:xfrm>
        </p:grpSpPr>
        <p:grpSp>
          <p:nvGrpSpPr>
            <p:cNvPr id="10" name="Group 6"/>
            <p:cNvGrpSpPr>
              <a:grpSpLocks/>
            </p:cNvGrpSpPr>
            <p:nvPr/>
          </p:nvGrpSpPr>
          <p:grpSpPr bwMode="auto">
            <a:xfrm>
              <a:off x="4080" y="2064"/>
              <a:ext cx="1152" cy="1136"/>
              <a:chOff x="144" y="144"/>
              <a:chExt cx="1152" cy="1136"/>
            </a:xfrm>
          </p:grpSpPr>
          <p:sp>
            <p:nvSpPr>
              <p:cNvPr id="12" name="Rectangle 7"/>
              <p:cNvSpPr>
                <a:spLocks noChangeArrowheads="1"/>
              </p:cNvSpPr>
              <p:nvPr/>
            </p:nvSpPr>
            <p:spPr bwMode="auto">
              <a:xfrm>
                <a:off x="912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3" name="Rectangle 8"/>
              <p:cNvSpPr>
                <a:spLocks noChangeArrowheads="1"/>
              </p:cNvSpPr>
              <p:nvPr/>
            </p:nvSpPr>
            <p:spPr bwMode="auto">
              <a:xfrm>
                <a:off x="528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4" name="Rectangle 9"/>
              <p:cNvSpPr>
                <a:spLocks noChangeArrowheads="1"/>
              </p:cNvSpPr>
              <p:nvPr/>
            </p:nvSpPr>
            <p:spPr bwMode="auto">
              <a:xfrm>
                <a:off x="144" y="901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5" name="Rectangle 10"/>
              <p:cNvSpPr>
                <a:spLocks noChangeArrowheads="1"/>
              </p:cNvSpPr>
              <p:nvPr/>
            </p:nvSpPr>
            <p:spPr bwMode="auto">
              <a:xfrm>
                <a:off x="912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6" name="Rectangle 11"/>
              <p:cNvSpPr>
                <a:spLocks noChangeArrowheads="1"/>
              </p:cNvSpPr>
              <p:nvPr/>
            </p:nvSpPr>
            <p:spPr bwMode="auto">
              <a:xfrm>
                <a:off x="528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7" name="Rectangle 12"/>
              <p:cNvSpPr>
                <a:spLocks noChangeArrowheads="1"/>
              </p:cNvSpPr>
              <p:nvPr/>
            </p:nvSpPr>
            <p:spPr bwMode="auto">
              <a:xfrm>
                <a:off x="144" y="523"/>
                <a:ext cx="384" cy="378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8" name="Rectangle 13"/>
              <p:cNvSpPr>
                <a:spLocks noChangeArrowheads="1"/>
              </p:cNvSpPr>
              <p:nvPr/>
            </p:nvSpPr>
            <p:spPr bwMode="auto">
              <a:xfrm>
                <a:off x="912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19" name="Rectangle 14"/>
              <p:cNvSpPr>
                <a:spLocks noChangeArrowheads="1"/>
              </p:cNvSpPr>
              <p:nvPr/>
            </p:nvSpPr>
            <p:spPr bwMode="auto">
              <a:xfrm>
                <a:off x="528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0" name="Rectangle 15"/>
              <p:cNvSpPr>
                <a:spLocks noChangeArrowheads="1"/>
              </p:cNvSpPr>
              <p:nvPr/>
            </p:nvSpPr>
            <p:spPr bwMode="auto">
              <a:xfrm>
                <a:off x="144" y="144"/>
                <a:ext cx="384" cy="379"/>
              </a:xfrm>
              <a:prstGeom prst="rect">
                <a:avLst/>
              </a:prstGeom>
              <a:solidFill>
                <a:srgbClr val="FFCC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pPr>
                  <a:spcBef>
                    <a:spcPct val="20000"/>
                  </a:spcBef>
                  <a:buFontTx/>
                  <a:buChar char="•"/>
                </a:pPr>
                <a:r>
                  <a:rPr lang="en-US" sz="2000"/>
                  <a:t>1</a:t>
                </a:r>
              </a:p>
            </p:txBody>
          </p:sp>
          <p:sp>
            <p:nvSpPr>
              <p:cNvPr id="21" name="Line 16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2" name="Line 17"/>
              <p:cNvSpPr>
                <a:spLocks noChangeShapeType="1"/>
              </p:cNvSpPr>
              <p:nvPr/>
            </p:nvSpPr>
            <p:spPr bwMode="auto">
              <a:xfrm>
                <a:off x="144" y="523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3" name="Line 18"/>
              <p:cNvSpPr>
                <a:spLocks noChangeShapeType="1"/>
              </p:cNvSpPr>
              <p:nvPr/>
            </p:nvSpPr>
            <p:spPr bwMode="auto">
              <a:xfrm>
                <a:off x="144" y="901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4" name="Line 19"/>
              <p:cNvSpPr>
                <a:spLocks noChangeShapeType="1"/>
              </p:cNvSpPr>
              <p:nvPr/>
            </p:nvSpPr>
            <p:spPr bwMode="auto">
              <a:xfrm>
                <a:off x="144" y="1280"/>
                <a:ext cx="1152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5" name="Line 20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6" name="Line 21"/>
              <p:cNvSpPr>
                <a:spLocks noChangeShapeType="1"/>
              </p:cNvSpPr>
              <p:nvPr/>
            </p:nvSpPr>
            <p:spPr bwMode="auto">
              <a:xfrm>
                <a:off x="528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7" name="Line 22"/>
              <p:cNvSpPr>
                <a:spLocks noChangeShapeType="1"/>
              </p:cNvSpPr>
              <p:nvPr/>
            </p:nvSpPr>
            <p:spPr bwMode="auto">
              <a:xfrm>
                <a:off x="912" y="144"/>
                <a:ext cx="0" cy="11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  <p:sp>
            <p:nvSpPr>
              <p:cNvPr id="28" name="Line 23"/>
              <p:cNvSpPr>
                <a:spLocks noChangeShapeType="1"/>
              </p:cNvSpPr>
              <p:nvPr/>
            </p:nvSpPr>
            <p:spPr bwMode="auto">
              <a:xfrm>
                <a:off x="1296" y="144"/>
                <a:ext cx="0" cy="1136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 anchor="ctr" anchorCtr="1"/>
              <a:lstStyle/>
              <a:p>
                <a:endParaRPr lang="en-US"/>
              </a:p>
            </p:txBody>
          </p:sp>
        </p:grpSp>
        <p:pic>
          <p:nvPicPr>
            <p:cNvPr id="11" name="Picture 24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799" y="2352"/>
              <a:ext cx="192" cy="5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9" name="Group 25"/>
          <p:cNvGrpSpPr>
            <a:grpSpLocks/>
          </p:cNvGrpSpPr>
          <p:nvPr/>
        </p:nvGrpSpPr>
        <p:grpSpPr bwMode="auto">
          <a:xfrm>
            <a:off x="3276600" y="2819400"/>
            <a:ext cx="1149350" cy="1066800"/>
            <a:chOff x="144" y="144"/>
            <a:chExt cx="1152" cy="1136"/>
          </a:xfrm>
        </p:grpSpPr>
        <p:sp>
          <p:nvSpPr>
            <p:cNvPr id="30" name="Rectangle 26"/>
            <p:cNvSpPr>
              <a:spLocks noChangeArrowheads="1"/>
            </p:cNvSpPr>
            <p:nvPr/>
          </p:nvSpPr>
          <p:spPr bwMode="auto">
            <a:xfrm>
              <a:off x="912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1" name="Rectangle 27"/>
            <p:cNvSpPr>
              <a:spLocks noChangeArrowheads="1"/>
            </p:cNvSpPr>
            <p:nvPr/>
          </p:nvSpPr>
          <p:spPr bwMode="auto">
            <a:xfrm>
              <a:off x="528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2" name="Rectangle 28"/>
            <p:cNvSpPr>
              <a:spLocks noChangeArrowheads="1"/>
            </p:cNvSpPr>
            <p:nvPr/>
          </p:nvSpPr>
          <p:spPr bwMode="auto">
            <a:xfrm>
              <a:off x="144" y="901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3" name="Rectangle 29"/>
            <p:cNvSpPr>
              <a:spLocks noChangeArrowheads="1"/>
            </p:cNvSpPr>
            <p:nvPr/>
          </p:nvSpPr>
          <p:spPr bwMode="auto">
            <a:xfrm>
              <a:off x="912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4" name="Rectangle 30"/>
            <p:cNvSpPr>
              <a:spLocks noChangeArrowheads="1"/>
            </p:cNvSpPr>
            <p:nvPr/>
          </p:nvSpPr>
          <p:spPr bwMode="auto">
            <a:xfrm>
              <a:off x="528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2</a:t>
              </a:r>
            </a:p>
          </p:txBody>
        </p:sp>
        <p:sp>
          <p:nvSpPr>
            <p:cNvPr id="35" name="Rectangle 31"/>
            <p:cNvSpPr>
              <a:spLocks noChangeArrowheads="1"/>
            </p:cNvSpPr>
            <p:nvPr/>
          </p:nvSpPr>
          <p:spPr bwMode="auto">
            <a:xfrm>
              <a:off x="144" y="523"/>
              <a:ext cx="384" cy="378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6" name="Rectangle 32"/>
            <p:cNvSpPr>
              <a:spLocks noChangeArrowheads="1"/>
            </p:cNvSpPr>
            <p:nvPr/>
          </p:nvSpPr>
          <p:spPr bwMode="auto">
            <a:xfrm>
              <a:off x="912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528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8" name="Rectangle 34"/>
            <p:cNvSpPr>
              <a:spLocks noChangeArrowheads="1"/>
            </p:cNvSpPr>
            <p:nvPr/>
          </p:nvSpPr>
          <p:spPr bwMode="auto">
            <a:xfrm>
              <a:off x="144" y="144"/>
              <a:ext cx="384" cy="379"/>
            </a:xfrm>
            <a:prstGeom prst="rect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en-US" sz="2000"/>
                <a:t>0</a:t>
              </a:r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144" y="144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>
              <a:off x="144" y="523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>
              <a:off x="144" y="901"/>
              <a:ext cx="11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>
              <a:off x="144" y="1280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>
              <a:off x="144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4" name="Line 40"/>
            <p:cNvSpPr>
              <a:spLocks noChangeShapeType="1"/>
            </p:cNvSpPr>
            <p:nvPr/>
          </p:nvSpPr>
          <p:spPr bwMode="auto">
            <a:xfrm>
              <a:off x="528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5" name="Line 41"/>
            <p:cNvSpPr>
              <a:spLocks noChangeShapeType="1"/>
            </p:cNvSpPr>
            <p:nvPr/>
          </p:nvSpPr>
          <p:spPr bwMode="auto">
            <a:xfrm>
              <a:off x="912" y="144"/>
              <a:ext cx="0" cy="11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  <p:sp>
          <p:nvSpPr>
            <p:cNvPr id="46" name="Line 42"/>
            <p:cNvSpPr>
              <a:spLocks noChangeShapeType="1"/>
            </p:cNvSpPr>
            <p:nvPr/>
          </p:nvSpPr>
          <p:spPr bwMode="auto">
            <a:xfrm>
              <a:off x="1296" y="144"/>
              <a:ext cx="0" cy="113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US"/>
            </a:p>
          </p:txBody>
        </p:sp>
      </p:grpSp>
      <p:sp>
        <p:nvSpPr>
          <p:cNvPr id="47" name="Text Box 43"/>
          <p:cNvSpPr txBox="1">
            <a:spLocks noChangeArrowheads="1"/>
          </p:cNvSpPr>
          <p:nvPr/>
        </p:nvSpPr>
        <p:spPr bwMode="auto">
          <a:xfrm>
            <a:off x="4648200" y="2743201"/>
            <a:ext cx="43815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-</a:t>
            </a:r>
          </a:p>
        </p:txBody>
      </p:sp>
      <p:sp>
        <p:nvSpPr>
          <p:cNvPr id="48" name="Text Box 44"/>
          <p:cNvSpPr txBox="1">
            <a:spLocks noChangeArrowheads="1"/>
          </p:cNvSpPr>
          <p:nvPr/>
        </p:nvSpPr>
        <p:spPr bwMode="auto">
          <a:xfrm>
            <a:off x="703650" y="5253336"/>
            <a:ext cx="874515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b="1" dirty="0">
                <a:cs typeface="Arial" charset="0"/>
              </a:rPr>
              <a:t>Sharpening filter:</a:t>
            </a:r>
            <a:r>
              <a:rPr lang="en-US" sz="2400" dirty="0">
                <a:cs typeface="Arial" charset="0"/>
              </a:rPr>
              <a:t> Accentuates differences with local average</a:t>
            </a:r>
          </a:p>
        </p:txBody>
      </p:sp>
      <p:sp>
        <p:nvSpPr>
          <p:cNvPr id="50" name="Text Box 43"/>
          <p:cNvSpPr txBox="1">
            <a:spLocks noChangeArrowheads="1"/>
          </p:cNvSpPr>
          <p:nvPr/>
        </p:nvSpPr>
        <p:spPr bwMode="auto">
          <a:xfrm>
            <a:off x="6767514" y="2971800"/>
            <a:ext cx="623887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6000" b="1">
                <a:latin typeface="Times" pitchFamily="18" charset="0"/>
                <a:cs typeface="Arial" charset="0"/>
              </a:rPr>
              <a:t>=</a:t>
            </a:r>
          </a:p>
        </p:txBody>
      </p:sp>
      <p:sp>
        <p:nvSpPr>
          <p:cNvPr id="52" name="Text Box 22"/>
          <p:cNvSpPr txBox="1">
            <a:spLocks noChangeArrowheads="1"/>
          </p:cNvSpPr>
          <p:nvPr/>
        </p:nvSpPr>
        <p:spPr bwMode="auto">
          <a:xfrm>
            <a:off x="1223555" y="4251527"/>
            <a:ext cx="9541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latin typeface="Times" pitchFamily="18" charset="0"/>
                <a:cs typeface="Arial" charset="0"/>
              </a:rPr>
              <a:t>Original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="" xmlns:a16="http://schemas.microsoft.com/office/drawing/2014/main" id="{B4257371-DB07-9042-B049-E8616F5E11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926" t="21721" r="68496" b="59557"/>
          <a:stretch/>
        </p:blipFill>
        <p:spPr>
          <a:xfrm>
            <a:off x="531891" y="2511661"/>
            <a:ext cx="2381621" cy="168227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="" xmlns:a16="http://schemas.microsoft.com/office/drawing/2014/main" id="{01340F25-6169-6348-A96C-67D89843C0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610" t="18446" r="34658" b="61393"/>
          <a:stretch/>
        </p:blipFill>
        <p:spPr>
          <a:xfrm>
            <a:off x="7513718" y="2511660"/>
            <a:ext cx="2399475" cy="168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215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6">
            <a:extLst>
              <a:ext uri="{FF2B5EF4-FFF2-40B4-BE49-F238E27FC236}">
                <a16:creationId xmlns="" xmlns:a16="http://schemas.microsoft.com/office/drawing/2014/main" id="{96D5F175-D84C-9648-AC6C-05F74902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4" name="Rectangle 8">
            <a:extLst>
              <a:ext uri="{FF2B5EF4-FFF2-40B4-BE49-F238E27FC236}">
                <a16:creationId xmlns="" xmlns:a16="http://schemas.microsoft.com/office/drawing/2014/main" id="{D118FD53-433F-3747-A69D-B878030D9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5" name="Rectangle 6">
            <a:extLst>
              <a:ext uri="{FF2B5EF4-FFF2-40B4-BE49-F238E27FC236}">
                <a16:creationId xmlns="" xmlns:a16="http://schemas.microsoft.com/office/drawing/2014/main" id="{71C8E6C8-C87C-1A46-997B-698C3EAB7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6" name="Rectangle 7">
            <a:extLst>
              <a:ext uri="{FF2B5EF4-FFF2-40B4-BE49-F238E27FC236}">
                <a16:creationId xmlns="" xmlns:a16="http://schemas.microsoft.com/office/drawing/2014/main" id="{A2635901-29F7-7A44-970A-9AC33C7E94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7" name="Rectangle 6">
            <a:extLst>
              <a:ext uri="{FF2B5EF4-FFF2-40B4-BE49-F238E27FC236}">
                <a16:creationId xmlns="" xmlns:a16="http://schemas.microsoft.com/office/drawing/2014/main" id="{0DB268FD-55C7-E74F-981F-BB4D5467A4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343904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8" name="Rectangle 9">
            <a:extLst>
              <a:ext uri="{FF2B5EF4-FFF2-40B4-BE49-F238E27FC236}">
                <a16:creationId xmlns="" xmlns:a16="http://schemas.microsoft.com/office/drawing/2014/main" id="{B60FB8C7-E8A7-1147-9183-E2812C72E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2475540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9" name="Rectangle 12">
            <a:extLst>
              <a:ext uri="{FF2B5EF4-FFF2-40B4-BE49-F238E27FC236}">
                <a16:creationId xmlns="" xmlns:a16="http://schemas.microsoft.com/office/drawing/2014/main" id="{5A74CDA9-D385-0B4E-892F-8E9B6CAE6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1509492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0" name="Rectangle 6">
            <a:extLst>
              <a:ext uri="{FF2B5EF4-FFF2-40B4-BE49-F238E27FC236}">
                <a16:creationId xmlns="" xmlns:a16="http://schemas.microsoft.com/office/drawing/2014/main" id="{FC390F0E-CC6F-5A40-AAE4-3DE6FE231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4398227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1" name="Rectangle 6">
            <a:extLst>
              <a:ext uri="{FF2B5EF4-FFF2-40B4-BE49-F238E27FC236}">
                <a16:creationId xmlns="" xmlns:a16="http://schemas.microsoft.com/office/drawing/2014/main" id="{59356E07-B216-284C-9FE2-680DA8B2DC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5376026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7" name="Rectangle 6">
            <a:extLst>
              <a:ext uri="{FF2B5EF4-FFF2-40B4-BE49-F238E27FC236}">
                <a16:creationId xmlns="" xmlns:a16="http://schemas.microsoft.com/office/drawing/2014/main" id="{77C844BF-517E-C840-98CE-826908B50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3453548"/>
            <a:ext cx="1168400" cy="966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?</a:t>
            </a:r>
          </a:p>
        </p:txBody>
      </p:sp>
      <p:sp>
        <p:nvSpPr>
          <p:cNvPr id="38" name="Rectangle 9">
            <a:extLst>
              <a:ext uri="{FF2B5EF4-FFF2-40B4-BE49-F238E27FC236}">
                <a16:creationId xmlns="" xmlns:a16="http://schemas.microsoft.com/office/drawing/2014/main" id="{A174CB59-E3E5-2E42-93B0-F10B5440A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9" name="Rectangle 12">
            <a:extLst>
              <a:ext uri="{FF2B5EF4-FFF2-40B4-BE49-F238E27FC236}">
                <a16:creationId xmlns="" xmlns:a16="http://schemas.microsoft.com/office/drawing/2014/main" id="{7E122B3F-7034-7245-84A0-A8F6C2D5CB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0" name="Rectangle 6">
            <a:extLst>
              <a:ext uri="{FF2B5EF4-FFF2-40B4-BE49-F238E27FC236}">
                <a16:creationId xmlns="" xmlns:a16="http://schemas.microsoft.com/office/drawing/2014/main" id="{5391C95A-7069-5B48-BA41-DB848104E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4412735"/>
            <a:ext cx="1168400" cy="96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4" name="Rectangle 8">
            <a:extLst>
              <a:ext uri="{FF2B5EF4-FFF2-40B4-BE49-F238E27FC236}">
                <a16:creationId xmlns="" xmlns:a16="http://schemas.microsoft.com/office/drawing/2014/main" id="{75CC4C89-B300-3541-89B6-08D61ACEA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8" y="381000"/>
            <a:ext cx="7493002" cy="1143000"/>
          </a:xfrm>
        </p:spPr>
        <p:txBody>
          <a:bodyPr/>
          <a:lstStyle/>
          <a:p>
            <a:r>
              <a:rPr lang="en-US" dirty="0"/>
              <a:t>Impulse response to the moving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="" xmlns:a16="http://schemas.microsoft.com/office/drawing/2014/main" id="{DE7BC403-1ACC-6047-B170-D47954430E9E}"/>
                  </a:ext>
                </a:extLst>
              </p:cNvPr>
              <p:cNvSpPr txBox="1"/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</m:groupCh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 </m:t>
                      </m:r>
                      <m:f>
                        <m:fPr>
                          <m:ctrlPr>
                            <a:rPr lang="en-US" sz="28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8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=−1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=−1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7BC403-1ACC-6047-B170-D47954430E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blipFill>
                <a:blip r:embed="rId3"/>
                <a:stretch>
                  <a:fillRect l="-11250" t="-44366" r="-18438" b="-116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6">
            <a:extLst>
              <a:ext uri="{FF2B5EF4-FFF2-40B4-BE49-F238E27FC236}">
                <a16:creationId xmlns="" xmlns:a16="http://schemas.microsoft.com/office/drawing/2014/main" id="{2FFF8A70-97DA-964D-93F5-4864F4CFA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13" name="Rectangle 7">
            <a:extLst>
              <a:ext uri="{FF2B5EF4-FFF2-40B4-BE49-F238E27FC236}">
                <a16:creationId xmlns="" xmlns:a16="http://schemas.microsoft.com/office/drawing/2014/main" id="{70730A73-058A-9B4B-B666-E72D15546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4" name="Rectangle 8">
            <a:extLst>
              <a:ext uri="{FF2B5EF4-FFF2-40B4-BE49-F238E27FC236}">
                <a16:creationId xmlns="" xmlns:a16="http://schemas.microsoft.com/office/drawing/2014/main" id="{CAE67D9B-B1F8-2540-9E91-FFD154287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5" name="Rectangle 9">
            <a:extLst>
              <a:ext uri="{FF2B5EF4-FFF2-40B4-BE49-F238E27FC236}">
                <a16:creationId xmlns="" xmlns:a16="http://schemas.microsoft.com/office/drawing/2014/main" id="{3F9E419F-9D92-ED45-9917-59A6E6E61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6" name="Rectangle 10">
            <a:extLst>
              <a:ext uri="{FF2B5EF4-FFF2-40B4-BE49-F238E27FC236}">
                <a16:creationId xmlns="" xmlns:a16="http://schemas.microsoft.com/office/drawing/2014/main" id="{E205411F-3C54-2248-8D16-A3FF6531EE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490048"/>
            <a:ext cx="1168400" cy="96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7" name="Rectangle 11">
            <a:extLst>
              <a:ext uri="{FF2B5EF4-FFF2-40B4-BE49-F238E27FC236}">
                <a16:creationId xmlns="" xmlns:a16="http://schemas.microsoft.com/office/drawing/2014/main" id="{A7309585-1179-CF42-B008-6BD1CCE21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8" name="Rectangle 12">
            <a:extLst>
              <a:ext uri="{FF2B5EF4-FFF2-40B4-BE49-F238E27FC236}">
                <a16:creationId xmlns="" xmlns:a16="http://schemas.microsoft.com/office/drawing/2014/main" id="{2663A169-DD7A-374E-8800-A7CA7F2A51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9" name="Rectangle 13">
            <a:extLst>
              <a:ext uri="{FF2B5EF4-FFF2-40B4-BE49-F238E27FC236}">
                <a16:creationId xmlns="" xmlns:a16="http://schemas.microsoft.com/office/drawing/2014/main" id="{C2B0963A-51D4-0447-8D4C-64B15436B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0" name="Rectangle 14">
            <a:extLst>
              <a:ext uri="{FF2B5EF4-FFF2-40B4-BE49-F238E27FC236}">
                <a16:creationId xmlns="" xmlns:a16="http://schemas.microsoft.com/office/drawing/2014/main" id="{1E2E91B3-8B63-6D4A-9D6B-F73FE38E70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1" name="Line 15">
            <a:extLst>
              <a:ext uri="{FF2B5EF4-FFF2-40B4-BE49-F238E27FC236}">
                <a16:creationId xmlns="" xmlns:a16="http://schemas.microsoft.com/office/drawing/2014/main" id="{3E2096E2-8B59-B742-8269-F1D113BFA5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1493694"/>
            <a:ext cx="5883654" cy="3030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2" name="Line 16">
            <a:extLst>
              <a:ext uri="{FF2B5EF4-FFF2-40B4-BE49-F238E27FC236}">
                <a16:creationId xmlns="" xmlns:a16="http://schemas.microsoft.com/office/drawing/2014/main" id="{280B4E4A-A357-0343-A497-52DD177C836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2482401"/>
            <a:ext cx="5864352" cy="764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3" name="Line 17">
            <a:extLst>
              <a:ext uri="{FF2B5EF4-FFF2-40B4-BE49-F238E27FC236}">
                <a16:creationId xmlns="" xmlns:a16="http://schemas.microsoft.com/office/drawing/2014/main" id="{C2BD4F45-BB88-434E-84D4-B022355D72A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3430683"/>
            <a:ext cx="5883654" cy="2286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5" name="Line 19">
            <a:extLst>
              <a:ext uri="{FF2B5EF4-FFF2-40B4-BE49-F238E27FC236}">
                <a16:creationId xmlns="" xmlns:a16="http://schemas.microsoft.com/office/drawing/2014/main" id="{85E42409-56B6-724C-A4C1-55F8A19E026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7999" y="1524000"/>
            <a:ext cx="1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B21599F0-794B-6648-889C-5C79324FC1D7}"/>
              </a:ext>
            </a:extLst>
          </p:cNvPr>
          <p:cNvSpPr txBox="1"/>
          <p:nvPr/>
        </p:nvSpPr>
        <p:spPr>
          <a:xfrm>
            <a:off x="3353223" y="4057124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DCADF0C3-8AEB-834C-A7D1-2CB8107A2581}"/>
              </a:ext>
            </a:extLst>
          </p:cNvPr>
          <p:cNvSpPr txBox="1"/>
          <p:nvPr/>
        </p:nvSpPr>
        <p:spPr>
          <a:xfrm>
            <a:off x="3366981" y="4797054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g[0,0]</a:t>
            </a:r>
          </a:p>
        </p:txBody>
      </p:sp>
      <p:sp>
        <p:nvSpPr>
          <p:cNvPr id="32" name="Rectangle 6">
            <a:extLst>
              <a:ext uri="{FF2B5EF4-FFF2-40B4-BE49-F238E27FC236}">
                <a16:creationId xmlns="" xmlns:a16="http://schemas.microsoft.com/office/drawing/2014/main" id="{C11A9969-20B2-6F41-BBD8-1A12DCCABC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3" name="Rectangle 7">
            <a:extLst>
              <a:ext uri="{FF2B5EF4-FFF2-40B4-BE49-F238E27FC236}">
                <a16:creationId xmlns="" xmlns:a16="http://schemas.microsoft.com/office/drawing/2014/main" id="{7F1D1E28-E143-9246-8A04-EBF6169CA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5" name="Line 17">
            <a:extLst>
              <a:ext uri="{FF2B5EF4-FFF2-40B4-BE49-F238E27FC236}">
                <a16:creationId xmlns="" xmlns:a16="http://schemas.microsoft.com/office/drawing/2014/main" id="{E2C45629-CD42-0D43-979C-93AE98533CE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4394183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4" name="Line 18">
            <a:extLst>
              <a:ext uri="{FF2B5EF4-FFF2-40B4-BE49-F238E27FC236}">
                <a16:creationId xmlns="" xmlns:a16="http://schemas.microsoft.com/office/drawing/2014/main" id="{660E1FE0-FEEB-0246-9C65-496EB9FEF6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6356583"/>
            <a:ext cx="5883654" cy="18801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6" name="Line 20">
            <a:extLst>
              <a:ext uri="{FF2B5EF4-FFF2-40B4-BE49-F238E27FC236}">
                <a16:creationId xmlns="" xmlns:a16="http://schemas.microsoft.com/office/drawing/2014/main" id="{F49898F5-8B83-BC4E-B57B-E747B71F2266}"/>
              </a:ext>
            </a:extLst>
          </p:cNvPr>
          <p:cNvSpPr>
            <a:spLocks noChangeShapeType="1"/>
          </p:cNvSpPr>
          <p:nvPr/>
        </p:nvSpPr>
        <p:spPr bwMode="auto">
          <a:xfrm>
            <a:off x="1676400" y="1524000"/>
            <a:ext cx="0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7" name="Line 21">
            <a:extLst>
              <a:ext uri="{FF2B5EF4-FFF2-40B4-BE49-F238E27FC236}">
                <a16:creationId xmlns="" xmlns:a16="http://schemas.microsoft.com/office/drawing/2014/main" id="{738C69FD-5EE2-A642-B795-265D3A8B1C65}"/>
              </a:ext>
            </a:extLst>
          </p:cNvPr>
          <p:cNvSpPr>
            <a:spLocks noChangeShapeType="1"/>
          </p:cNvSpPr>
          <p:nvPr/>
        </p:nvSpPr>
        <p:spPr bwMode="auto">
          <a:xfrm>
            <a:off x="2844799" y="1524000"/>
            <a:ext cx="18241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1" name="Line 22">
            <a:extLst>
              <a:ext uri="{FF2B5EF4-FFF2-40B4-BE49-F238E27FC236}">
                <a16:creationId xmlns="" xmlns:a16="http://schemas.microsoft.com/office/drawing/2014/main" id="{4B9DF8FB-9BD9-CD4E-BFF9-AAB136121D1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72352" y="1524000"/>
            <a:ext cx="3048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2" name="Line 21">
            <a:extLst>
              <a:ext uri="{FF2B5EF4-FFF2-40B4-BE49-F238E27FC236}">
                <a16:creationId xmlns="" xmlns:a16="http://schemas.microsoft.com/office/drawing/2014/main" id="{F42CACDD-87F2-5441-BE49-DCF9D9BEDB0E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3200" y="1531646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2" name="Line 21">
            <a:extLst>
              <a:ext uri="{FF2B5EF4-FFF2-40B4-BE49-F238E27FC236}">
                <a16:creationId xmlns="" xmlns:a16="http://schemas.microsoft.com/office/drawing/2014/main" id="{1A7793D3-5816-3B46-8593-F03D8F861EA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9842" y="1509492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3" name="Line 17">
            <a:extLst>
              <a:ext uri="{FF2B5EF4-FFF2-40B4-BE49-F238E27FC236}">
                <a16:creationId xmlns="" xmlns:a16="http://schemas.microsoft.com/office/drawing/2014/main" id="{1BA88A69-401D-4440-8614-A93B31CD7AFF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5369054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C301ED19-4E09-0C4E-925D-CEB10E60B954}"/>
              </a:ext>
            </a:extLst>
          </p:cNvPr>
          <p:cNvSpPr txBox="1"/>
          <p:nvPr/>
        </p:nvSpPr>
        <p:spPr>
          <a:xfrm>
            <a:off x="4569887" y="404623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h[0,1]</a:t>
            </a:r>
          </a:p>
        </p:txBody>
      </p:sp>
    </p:spTree>
    <p:extLst>
      <p:ext uri="{BB962C8B-B14F-4D97-AF65-F5344CB8AC3E}">
        <p14:creationId xmlns:p14="http://schemas.microsoft.com/office/powerpoint/2010/main" val="3049992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6">
            <a:extLst>
              <a:ext uri="{FF2B5EF4-FFF2-40B4-BE49-F238E27FC236}">
                <a16:creationId xmlns="" xmlns:a16="http://schemas.microsoft.com/office/drawing/2014/main" id="{96D5F175-D84C-9648-AC6C-05F74902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4" name="Rectangle 8">
            <a:extLst>
              <a:ext uri="{FF2B5EF4-FFF2-40B4-BE49-F238E27FC236}">
                <a16:creationId xmlns="" xmlns:a16="http://schemas.microsoft.com/office/drawing/2014/main" id="{D118FD53-433F-3747-A69D-B878030D9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5" name="Rectangle 6">
            <a:extLst>
              <a:ext uri="{FF2B5EF4-FFF2-40B4-BE49-F238E27FC236}">
                <a16:creationId xmlns="" xmlns:a16="http://schemas.microsoft.com/office/drawing/2014/main" id="{71C8E6C8-C87C-1A46-997B-698C3EAB7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6" name="Rectangle 7">
            <a:extLst>
              <a:ext uri="{FF2B5EF4-FFF2-40B4-BE49-F238E27FC236}">
                <a16:creationId xmlns="" xmlns:a16="http://schemas.microsoft.com/office/drawing/2014/main" id="{A2635901-29F7-7A44-970A-9AC33C7E94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7" name="Rectangle 6">
            <a:extLst>
              <a:ext uri="{FF2B5EF4-FFF2-40B4-BE49-F238E27FC236}">
                <a16:creationId xmlns="" xmlns:a16="http://schemas.microsoft.com/office/drawing/2014/main" id="{0DB268FD-55C7-E74F-981F-BB4D5467A4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343904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8" name="Rectangle 9">
            <a:extLst>
              <a:ext uri="{FF2B5EF4-FFF2-40B4-BE49-F238E27FC236}">
                <a16:creationId xmlns="" xmlns:a16="http://schemas.microsoft.com/office/drawing/2014/main" id="{B60FB8C7-E8A7-1147-9183-E2812C72E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2475540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9" name="Rectangle 12">
            <a:extLst>
              <a:ext uri="{FF2B5EF4-FFF2-40B4-BE49-F238E27FC236}">
                <a16:creationId xmlns="" xmlns:a16="http://schemas.microsoft.com/office/drawing/2014/main" id="{5A74CDA9-D385-0B4E-892F-8E9B6CAE6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1509492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0" name="Rectangle 6">
            <a:extLst>
              <a:ext uri="{FF2B5EF4-FFF2-40B4-BE49-F238E27FC236}">
                <a16:creationId xmlns="" xmlns:a16="http://schemas.microsoft.com/office/drawing/2014/main" id="{FC390F0E-CC6F-5A40-AAE4-3DE6FE231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4398227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1" name="Rectangle 6">
            <a:extLst>
              <a:ext uri="{FF2B5EF4-FFF2-40B4-BE49-F238E27FC236}">
                <a16:creationId xmlns="" xmlns:a16="http://schemas.microsoft.com/office/drawing/2014/main" id="{59356E07-B216-284C-9FE2-680DA8B2DC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5376026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7" name="Rectangle 6">
            <a:extLst>
              <a:ext uri="{FF2B5EF4-FFF2-40B4-BE49-F238E27FC236}">
                <a16:creationId xmlns="" xmlns:a16="http://schemas.microsoft.com/office/drawing/2014/main" id="{77C844BF-517E-C840-98CE-826908B50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8" name="Rectangle 9">
            <a:extLst>
              <a:ext uri="{FF2B5EF4-FFF2-40B4-BE49-F238E27FC236}">
                <a16:creationId xmlns="" xmlns:a16="http://schemas.microsoft.com/office/drawing/2014/main" id="{A174CB59-E3E5-2E42-93B0-F10B5440A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9" name="Rectangle 12">
            <a:extLst>
              <a:ext uri="{FF2B5EF4-FFF2-40B4-BE49-F238E27FC236}">
                <a16:creationId xmlns="" xmlns:a16="http://schemas.microsoft.com/office/drawing/2014/main" id="{7E122B3F-7034-7245-84A0-A8F6C2D5CB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0" name="Rectangle 6">
            <a:extLst>
              <a:ext uri="{FF2B5EF4-FFF2-40B4-BE49-F238E27FC236}">
                <a16:creationId xmlns="" xmlns:a16="http://schemas.microsoft.com/office/drawing/2014/main" id="{5391C95A-7069-5B48-BA41-DB848104E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4412735"/>
            <a:ext cx="1168400" cy="96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?</a:t>
            </a:r>
          </a:p>
        </p:txBody>
      </p:sp>
      <p:sp>
        <p:nvSpPr>
          <p:cNvPr id="34" name="Rectangle 8">
            <a:extLst>
              <a:ext uri="{FF2B5EF4-FFF2-40B4-BE49-F238E27FC236}">
                <a16:creationId xmlns="" xmlns:a16="http://schemas.microsoft.com/office/drawing/2014/main" id="{75CC4C89-B300-3541-89B6-08D61ACEA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8" y="381000"/>
            <a:ext cx="7493002" cy="1143000"/>
          </a:xfrm>
        </p:spPr>
        <p:txBody>
          <a:bodyPr/>
          <a:lstStyle/>
          <a:p>
            <a:r>
              <a:rPr lang="en-US" dirty="0"/>
              <a:t>Impulse response to the moving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="" xmlns:a16="http://schemas.microsoft.com/office/drawing/2014/main" id="{DE7BC403-1ACC-6047-B170-D47954430E9E}"/>
                  </a:ext>
                </a:extLst>
              </p:cNvPr>
              <p:cNvSpPr txBox="1"/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</m:groupCh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 </m:t>
                      </m:r>
                      <m:f>
                        <m:fPr>
                          <m:ctrlPr>
                            <a:rPr lang="en-US" sz="28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8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=−1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=−1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7BC403-1ACC-6047-B170-D47954430E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blipFill>
                <a:blip r:embed="rId3"/>
                <a:stretch>
                  <a:fillRect l="-11250" t="-44366" r="-18438" b="-116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6">
            <a:extLst>
              <a:ext uri="{FF2B5EF4-FFF2-40B4-BE49-F238E27FC236}">
                <a16:creationId xmlns="" xmlns:a16="http://schemas.microsoft.com/office/drawing/2014/main" id="{2FFF8A70-97DA-964D-93F5-4864F4CFA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13" name="Rectangle 7">
            <a:extLst>
              <a:ext uri="{FF2B5EF4-FFF2-40B4-BE49-F238E27FC236}">
                <a16:creationId xmlns="" xmlns:a16="http://schemas.microsoft.com/office/drawing/2014/main" id="{70730A73-058A-9B4B-B666-E72D15546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4" name="Rectangle 8">
            <a:extLst>
              <a:ext uri="{FF2B5EF4-FFF2-40B4-BE49-F238E27FC236}">
                <a16:creationId xmlns="" xmlns:a16="http://schemas.microsoft.com/office/drawing/2014/main" id="{CAE67D9B-B1F8-2540-9E91-FFD154287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5" name="Rectangle 9">
            <a:extLst>
              <a:ext uri="{FF2B5EF4-FFF2-40B4-BE49-F238E27FC236}">
                <a16:creationId xmlns="" xmlns:a16="http://schemas.microsoft.com/office/drawing/2014/main" id="{3F9E419F-9D92-ED45-9917-59A6E6E61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6" name="Rectangle 10">
            <a:extLst>
              <a:ext uri="{FF2B5EF4-FFF2-40B4-BE49-F238E27FC236}">
                <a16:creationId xmlns="" xmlns:a16="http://schemas.microsoft.com/office/drawing/2014/main" id="{E205411F-3C54-2248-8D16-A3FF6531EE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490048"/>
            <a:ext cx="1168400" cy="96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7" name="Rectangle 11">
            <a:extLst>
              <a:ext uri="{FF2B5EF4-FFF2-40B4-BE49-F238E27FC236}">
                <a16:creationId xmlns="" xmlns:a16="http://schemas.microsoft.com/office/drawing/2014/main" id="{A7309585-1179-CF42-B008-6BD1CCE21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8" name="Rectangle 12">
            <a:extLst>
              <a:ext uri="{FF2B5EF4-FFF2-40B4-BE49-F238E27FC236}">
                <a16:creationId xmlns="" xmlns:a16="http://schemas.microsoft.com/office/drawing/2014/main" id="{2663A169-DD7A-374E-8800-A7CA7F2A51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9" name="Rectangle 13">
            <a:extLst>
              <a:ext uri="{FF2B5EF4-FFF2-40B4-BE49-F238E27FC236}">
                <a16:creationId xmlns="" xmlns:a16="http://schemas.microsoft.com/office/drawing/2014/main" id="{C2B0963A-51D4-0447-8D4C-64B15436B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0" name="Rectangle 14">
            <a:extLst>
              <a:ext uri="{FF2B5EF4-FFF2-40B4-BE49-F238E27FC236}">
                <a16:creationId xmlns="" xmlns:a16="http://schemas.microsoft.com/office/drawing/2014/main" id="{1E2E91B3-8B63-6D4A-9D6B-F73FE38E70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1" name="Line 15">
            <a:extLst>
              <a:ext uri="{FF2B5EF4-FFF2-40B4-BE49-F238E27FC236}">
                <a16:creationId xmlns="" xmlns:a16="http://schemas.microsoft.com/office/drawing/2014/main" id="{3E2096E2-8B59-B742-8269-F1D113BFA5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1493694"/>
            <a:ext cx="5883654" cy="3030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2" name="Line 16">
            <a:extLst>
              <a:ext uri="{FF2B5EF4-FFF2-40B4-BE49-F238E27FC236}">
                <a16:creationId xmlns="" xmlns:a16="http://schemas.microsoft.com/office/drawing/2014/main" id="{280B4E4A-A357-0343-A497-52DD177C836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2482401"/>
            <a:ext cx="5864352" cy="764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3" name="Line 17">
            <a:extLst>
              <a:ext uri="{FF2B5EF4-FFF2-40B4-BE49-F238E27FC236}">
                <a16:creationId xmlns="" xmlns:a16="http://schemas.microsoft.com/office/drawing/2014/main" id="{C2BD4F45-BB88-434E-84D4-B022355D72A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3430683"/>
            <a:ext cx="5883654" cy="2286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5" name="Line 19">
            <a:extLst>
              <a:ext uri="{FF2B5EF4-FFF2-40B4-BE49-F238E27FC236}">
                <a16:creationId xmlns="" xmlns:a16="http://schemas.microsoft.com/office/drawing/2014/main" id="{85E42409-56B6-724C-A4C1-55F8A19E026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7999" y="1524000"/>
            <a:ext cx="1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B21599F0-794B-6648-889C-5C79324FC1D7}"/>
              </a:ext>
            </a:extLst>
          </p:cNvPr>
          <p:cNvSpPr txBox="1"/>
          <p:nvPr/>
        </p:nvSpPr>
        <p:spPr>
          <a:xfrm>
            <a:off x="3353223" y="4057124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DCADF0C3-8AEB-834C-A7D1-2CB8107A2581}"/>
              </a:ext>
            </a:extLst>
          </p:cNvPr>
          <p:cNvSpPr txBox="1"/>
          <p:nvPr/>
        </p:nvSpPr>
        <p:spPr>
          <a:xfrm>
            <a:off x="3366981" y="4797054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g[0,0]</a:t>
            </a:r>
          </a:p>
        </p:txBody>
      </p:sp>
      <p:sp>
        <p:nvSpPr>
          <p:cNvPr id="32" name="Rectangle 6">
            <a:extLst>
              <a:ext uri="{FF2B5EF4-FFF2-40B4-BE49-F238E27FC236}">
                <a16:creationId xmlns="" xmlns:a16="http://schemas.microsoft.com/office/drawing/2014/main" id="{C11A9969-20B2-6F41-BBD8-1A12DCCABC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3" name="Rectangle 7">
            <a:extLst>
              <a:ext uri="{FF2B5EF4-FFF2-40B4-BE49-F238E27FC236}">
                <a16:creationId xmlns="" xmlns:a16="http://schemas.microsoft.com/office/drawing/2014/main" id="{7F1D1E28-E143-9246-8A04-EBF6169CA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5" name="Line 17">
            <a:extLst>
              <a:ext uri="{FF2B5EF4-FFF2-40B4-BE49-F238E27FC236}">
                <a16:creationId xmlns="" xmlns:a16="http://schemas.microsoft.com/office/drawing/2014/main" id="{E2C45629-CD42-0D43-979C-93AE98533CE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4394183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4" name="Line 18">
            <a:extLst>
              <a:ext uri="{FF2B5EF4-FFF2-40B4-BE49-F238E27FC236}">
                <a16:creationId xmlns="" xmlns:a16="http://schemas.microsoft.com/office/drawing/2014/main" id="{660E1FE0-FEEB-0246-9C65-496EB9FEF6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6356583"/>
            <a:ext cx="5883654" cy="18801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6" name="Line 20">
            <a:extLst>
              <a:ext uri="{FF2B5EF4-FFF2-40B4-BE49-F238E27FC236}">
                <a16:creationId xmlns="" xmlns:a16="http://schemas.microsoft.com/office/drawing/2014/main" id="{F49898F5-8B83-BC4E-B57B-E747B71F2266}"/>
              </a:ext>
            </a:extLst>
          </p:cNvPr>
          <p:cNvSpPr>
            <a:spLocks noChangeShapeType="1"/>
          </p:cNvSpPr>
          <p:nvPr/>
        </p:nvSpPr>
        <p:spPr bwMode="auto">
          <a:xfrm>
            <a:off x="1676400" y="1524000"/>
            <a:ext cx="0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7" name="Line 21">
            <a:extLst>
              <a:ext uri="{FF2B5EF4-FFF2-40B4-BE49-F238E27FC236}">
                <a16:creationId xmlns="" xmlns:a16="http://schemas.microsoft.com/office/drawing/2014/main" id="{738C69FD-5EE2-A642-B795-265D3A8B1C65}"/>
              </a:ext>
            </a:extLst>
          </p:cNvPr>
          <p:cNvSpPr>
            <a:spLocks noChangeShapeType="1"/>
          </p:cNvSpPr>
          <p:nvPr/>
        </p:nvSpPr>
        <p:spPr bwMode="auto">
          <a:xfrm>
            <a:off x="2844799" y="1524000"/>
            <a:ext cx="18241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1" name="Line 22">
            <a:extLst>
              <a:ext uri="{FF2B5EF4-FFF2-40B4-BE49-F238E27FC236}">
                <a16:creationId xmlns="" xmlns:a16="http://schemas.microsoft.com/office/drawing/2014/main" id="{4B9DF8FB-9BD9-CD4E-BFF9-AAB136121D1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72352" y="1524000"/>
            <a:ext cx="3048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2" name="Line 21">
            <a:extLst>
              <a:ext uri="{FF2B5EF4-FFF2-40B4-BE49-F238E27FC236}">
                <a16:creationId xmlns="" xmlns:a16="http://schemas.microsoft.com/office/drawing/2014/main" id="{F42CACDD-87F2-5441-BE49-DCF9D9BEDB0E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3200" y="1531646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2" name="Line 21">
            <a:extLst>
              <a:ext uri="{FF2B5EF4-FFF2-40B4-BE49-F238E27FC236}">
                <a16:creationId xmlns="" xmlns:a16="http://schemas.microsoft.com/office/drawing/2014/main" id="{1A7793D3-5816-3B46-8593-F03D8F861EA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9842" y="1509492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3" name="Line 17">
            <a:extLst>
              <a:ext uri="{FF2B5EF4-FFF2-40B4-BE49-F238E27FC236}">
                <a16:creationId xmlns="" xmlns:a16="http://schemas.microsoft.com/office/drawing/2014/main" id="{1BA88A69-401D-4440-8614-A93B31CD7AFF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5369054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C301ED19-4E09-0C4E-925D-CEB10E60B954}"/>
              </a:ext>
            </a:extLst>
          </p:cNvPr>
          <p:cNvSpPr txBox="1"/>
          <p:nvPr/>
        </p:nvSpPr>
        <p:spPr>
          <a:xfrm>
            <a:off x="4569887" y="404623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h[0,1]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8FA6A39C-B8D9-694B-B199-157830F1B497}"/>
              </a:ext>
            </a:extLst>
          </p:cNvPr>
          <p:cNvSpPr txBox="1"/>
          <p:nvPr/>
        </p:nvSpPr>
        <p:spPr>
          <a:xfrm>
            <a:off x="4539443" y="5013497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h[1,1]</a:t>
            </a:r>
          </a:p>
        </p:txBody>
      </p:sp>
    </p:spTree>
    <p:extLst>
      <p:ext uri="{BB962C8B-B14F-4D97-AF65-F5344CB8AC3E}">
        <p14:creationId xmlns:p14="http://schemas.microsoft.com/office/powerpoint/2010/main" val="4177085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6">
            <a:extLst>
              <a:ext uri="{FF2B5EF4-FFF2-40B4-BE49-F238E27FC236}">
                <a16:creationId xmlns="" xmlns:a16="http://schemas.microsoft.com/office/drawing/2014/main" id="{96D5F175-D84C-9648-AC6C-05F74902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4" name="Rectangle 8">
            <a:extLst>
              <a:ext uri="{FF2B5EF4-FFF2-40B4-BE49-F238E27FC236}">
                <a16:creationId xmlns="" xmlns:a16="http://schemas.microsoft.com/office/drawing/2014/main" id="{D118FD53-433F-3747-A69D-B878030D9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5" name="Rectangle 6">
            <a:extLst>
              <a:ext uri="{FF2B5EF4-FFF2-40B4-BE49-F238E27FC236}">
                <a16:creationId xmlns="" xmlns:a16="http://schemas.microsoft.com/office/drawing/2014/main" id="{71C8E6C8-C87C-1A46-997B-698C3EAB7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6" name="Rectangle 7">
            <a:extLst>
              <a:ext uri="{FF2B5EF4-FFF2-40B4-BE49-F238E27FC236}">
                <a16:creationId xmlns="" xmlns:a16="http://schemas.microsoft.com/office/drawing/2014/main" id="{A2635901-29F7-7A44-970A-9AC33C7E94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7" name="Rectangle 6">
            <a:extLst>
              <a:ext uri="{FF2B5EF4-FFF2-40B4-BE49-F238E27FC236}">
                <a16:creationId xmlns="" xmlns:a16="http://schemas.microsoft.com/office/drawing/2014/main" id="{0DB268FD-55C7-E74F-981F-BB4D5467A4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343904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8" name="Rectangle 9">
            <a:extLst>
              <a:ext uri="{FF2B5EF4-FFF2-40B4-BE49-F238E27FC236}">
                <a16:creationId xmlns="" xmlns:a16="http://schemas.microsoft.com/office/drawing/2014/main" id="{B60FB8C7-E8A7-1147-9183-E2812C72E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2475540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9" name="Rectangle 12">
            <a:extLst>
              <a:ext uri="{FF2B5EF4-FFF2-40B4-BE49-F238E27FC236}">
                <a16:creationId xmlns="" xmlns:a16="http://schemas.microsoft.com/office/drawing/2014/main" id="{5A74CDA9-D385-0B4E-892F-8E9B6CAE6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1509492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0" name="Rectangle 6">
            <a:extLst>
              <a:ext uri="{FF2B5EF4-FFF2-40B4-BE49-F238E27FC236}">
                <a16:creationId xmlns="" xmlns:a16="http://schemas.microsoft.com/office/drawing/2014/main" id="{FC390F0E-CC6F-5A40-AAE4-3DE6FE231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4398227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1" name="Rectangle 6">
            <a:extLst>
              <a:ext uri="{FF2B5EF4-FFF2-40B4-BE49-F238E27FC236}">
                <a16:creationId xmlns="" xmlns:a16="http://schemas.microsoft.com/office/drawing/2014/main" id="{59356E07-B216-284C-9FE2-680DA8B2DC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5376026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7" name="Rectangle 6">
            <a:extLst>
              <a:ext uri="{FF2B5EF4-FFF2-40B4-BE49-F238E27FC236}">
                <a16:creationId xmlns="" xmlns:a16="http://schemas.microsoft.com/office/drawing/2014/main" id="{77C844BF-517E-C840-98CE-826908B50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8" name="Rectangle 9">
            <a:extLst>
              <a:ext uri="{FF2B5EF4-FFF2-40B4-BE49-F238E27FC236}">
                <a16:creationId xmlns="" xmlns:a16="http://schemas.microsoft.com/office/drawing/2014/main" id="{A174CB59-E3E5-2E42-93B0-F10B5440A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9" name="Rectangle 12">
            <a:extLst>
              <a:ext uri="{FF2B5EF4-FFF2-40B4-BE49-F238E27FC236}">
                <a16:creationId xmlns="" xmlns:a16="http://schemas.microsoft.com/office/drawing/2014/main" id="{7E122B3F-7034-7245-84A0-A8F6C2D5CB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0" name="Rectangle 6">
            <a:extLst>
              <a:ext uri="{FF2B5EF4-FFF2-40B4-BE49-F238E27FC236}">
                <a16:creationId xmlns="" xmlns:a16="http://schemas.microsoft.com/office/drawing/2014/main" id="{5391C95A-7069-5B48-BA41-DB848104E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4412735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4" name="Rectangle 8">
            <a:extLst>
              <a:ext uri="{FF2B5EF4-FFF2-40B4-BE49-F238E27FC236}">
                <a16:creationId xmlns="" xmlns:a16="http://schemas.microsoft.com/office/drawing/2014/main" id="{75CC4C89-B300-3541-89B6-08D61ACEA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8" y="381000"/>
            <a:ext cx="7493002" cy="1143000"/>
          </a:xfrm>
        </p:spPr>
        <p:txBody>
          <a:bodyPr/>
          <a:lstStyle/>
          <a:p>
            <a:r>
              <a:rPr lang="en-US" dirty="0"/>
              <a:t>Impulse response to the moving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="" xmlns:a16="http://schemas.microsoft.com/office/drawing/2014/main" id="{DE7BC403-1ACC-6047-B170-D47954430E9E}"/>
                  </a:ext>
                </a:extLst>
              </p:cNvPr>
              <p:cNvSpPr txBox="1"/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</m:groupCh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 </m:t>
                      </m:r>
                      <m:f>
                        <m:fPr>
                          <m:ctrlPr>
                            <a:rPr lang="en-US" sz="28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8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=−1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=−1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7BC403-1ACC-6047-B170-D47954430E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blipFill>
                <a:blip r:embed="rId3"/>
                <a:stretch>
                  <a:fillRect l="-11250" t="-44366" r="-18438" b="-116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6">
            <a:extLst>
              <a:ext uri="{FF2B5EF4-FFF2-40B4-BE49-F238E27FC236}">
                <a16:creationId xmlns="" xmlns:a16="http://schemas.microsoft.com/office/drawing/2014/main" id="{2FFF8A70-97DA-964D-93F5-4864F4CFA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13" name="Rectangle 7">
            <a:extLst>
              <a:ext uri="{FF2B5EF4-FFF2-40B4-BE49-F238E27FC236}">
                <a16:creationId xmlns="" xmlns:a16="http://schemas.microsoft.com/office/drawing/2014/main" id="{70730A73-058A-9B4B-B666-E72D15546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4" name="Rectangle 8">
            <a:extLst>
              <a:ext uri="{FF2B5EF4-FFF2-40B4-BE49-F238E27FC236}">
                <a16:creationId xmlns="" xmlns:a16="http://schemas.microsoft.com/office/drawing/2014/main" id="{CAE67D9B-B1F8-2540-9E91-FFD154287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5" name="Rectangle 9">
            <a:extLst>
              <a:ext uri="{FF2B5EF4-FFF2-40B4-BE49-F238E27FC236}">
                <a16:creationId xmlns="" xmlns:a16="http://schemas.microsoft.com/office/drawing/2014/main" id="{3F9E419F-9D92-ED45-9917-59A6E6E61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6" name="Rectangle 10">
            <a:extLst>
              <a:ext uri="{FF2B5EF4-FFF2-40B4-BE49-F238E27FC236}">
                <a16:creationId xmlns="" xmlns:a16="http://schemas.microsoft.com/office/drawing/2014/main" id="{E205411F-3C54-2248-8D16-A3FF6531EE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490048"/>
            <a:ext cx="1168400" cy="96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7" name="Rectangle 11">
            <a:extLst>
              <a:ext uri="{FF2B5EF4-FFF2-40B4-BE49-F238E27FC236}">
                <a16:creationId xmlns="" xmlns:a16="http://schemas.microsoft.com/office/drawing/2014/main" id="{A7309585-1179-CF42-B008-6BD1CCE21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8" name="Rectangle 12">
            <a:extLst>
              <a:ext uri="{FF2B5EF4-FFF2-40B4-BE49-F238E27FC236}">
                <a16:creationId xmlns="" xmlns:a16="http://schemas.microsoft.com/office/drawing/2014/main" id="{2663A169-DD7A-374E-8800-A7CA7F2A51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9" name="Rectangle 13">
            <a:extLst>
              <a:ext uri="{FF2B5EF4-FFF2-40B4-BE49-F238E27FC236}">
                <a16:creationId xmlns="" xmlns:a16="http://schemas.microsoft.com/office/drawing/2014/main" id="{C2B0963A-51D4-0447-8D4C-64B15436B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0" name="Rectangle 14">
            <a:extLst>
              <a:ext uri="{FF2B5EF4-FFF2-40B4-BE49-F238E27FC236}">
                <a16:creationId xmlns="" xmlns:a16="http://schemas.microsoft.com/office/drawing/2014/main" id="{1E2E91B3-8B63-6D4A-9D6B-F73FE38E70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1" name="Line 15">
            <a:extLst>
              <a:ext uri="{FF2B5EF4-FFF2-40B4-BE49-F238E27FC236}">
                <a16:creationId xmlns="" xmlns:a16="http://schemas.microsoft.com/office/drawing/2014/main" id="{3E2096E2-8B59-B742-8269-F1D113BFA5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1493694"/>
            <a:ext cx="5883654" cy="3030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2" name="Line 16">
            <a:extLst>
              <a:ext uri="{FF2B5EF4-FFF2-40B4-BE49-F238E27FC236}">
                <a16:creationId xmlns="" xmlns:a16="http://schemas.microsoft.com/office/drawing/2014/main" id="{280B4E4A-A357-0343-A497-52DD177C836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2482401"/>
            <a:ext cx="5864352" cy="764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3" name="Line 17">
            <a:extLst>
              <a:ext uri="{FF2B5EF4-FFF2-40B4-BE49-F238E27FC236}">
                <a16:creationId xmlns="" xmlns:a16="http://schemas.microsoft.com/office/drawing/2014/main" id="{C2BD4F45-BB88-434E-84D4-B022355D72A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3430683"/>
            <a:ext cx="5883654" cy="2286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5" name="Line 19">
            <a:extLst>
              <a:ext uri="{FF2B5EF4-FFF2-40B4-BE49-F238E27FC236}">
                <a16:creationId xmlns="" xmlns:a16="http://schemas.microsoft.com/office/drawing/2014/main" id="{85E42409-56B6-724C-A4C1-55F8A19E026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7999" y="1524000"/>
            <a:ext cx="1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B21599F0-794B-6648-889C-5C79324FC1D7}"/>
              </a:ext>
            </a:extLst>
          </p:cNvPr>
          <p:cNvSpPr txBox="1"/>
          <p:nvPr/>
        </p:nvSpPr>
        <p:spPr>
          <a:xfrm>
            <a:off x="3353223" y="4057124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DCADF0C3-8AEB-834C-A7D1-2CB8107A2581}"/>
              </a:ext>
            </a:extLst>
          </p:cNvPr>
          <p:cNvSpPr txBox="1"/>
          <p:nvPr/>
        </p:nvSpPr>
        <p:spPr>
          <a:xfrm>
            <a:off x="3366981" y="4797054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g[0,0]</a:t>
            </a:r>
          </a:p>
        </p:txBody>
      </p:sp>
      <p:sp>
        <p:nvSpPr>
          <p:cNvPr id="32" name="Rectangle 6">
            <a:extLst>
              <a:ext uri="{FF2B5EF4-FFF2-40B4-BE49-F238E27FC236}">
                <a16:creationId xmlns="" xmlns:a16="http://schemas.microsoft.com/office/drawing/2014/main" id="{C11A9969-20B2-6F41-BBD8-1A12DCCABC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3" name="Rectangle 7">
            <a:extLst>
              <a:ext uri="{FF2B5EF4-FFF2-40B4-BE49-F238E27FC236}">
                <a16:creationId xmlns="" xmlns:a16="http://schemas.microsoft.com/office/drawing/2014/main" id="{7F1D1E28-E143-9246-8A04-EBF6169CA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5" name="Line 17">
            <a:extLst>
              <a:ext uri="{FF2B5EF4-FFF2-40B4-BE49-F238E27FC236}">
                <a16:creationId xmlns="" xmlns:a16="http://schemas.microsoft.com/office/drawing/2014/main" id="{E2C45629-CD42-0D43-979C-93AE98533CE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4394183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4" name="Line 18">
            <a:extLst>
              <a:ext uri="{FF2B5EF4-FFF2-40B4-BE49-F238E27FC236}">
                <a16:creationId xmlns="" xmlns:a16="http://schemas.microsoft.com/office/drawing/2014/main" id="{660E1FE0-FEEB-0246-9C65-496EB9FEF6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6356583"/>
            <a:ext cx="5883654" cy="18801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6" name="Line 20">
            <a:extLst>
              <a:ext uri="{FF2B5EF4-FFF2-40B4-BE49-F238E27FC236}">
                <a16:creationId xmlns="" xmlns:a16="http://schemas.microsoft.com/office/drawing/2014/main" id="{F49898F5-8B83-BC4E-B57B-E747B71F2266}"/>
              </a:ext>
            </a:extLst>
          </p:cNvPr>
          <p:cNvSpPr>
            <a:spLocks noChangeShapeType="1"/>
          </p:cNvSpPr>
          <p:nvPr/>
        </p:nvSpPr>
        <p:spPr bwMode="auto">
          <a:xfrm>
            <a:off x="1676400" y="1524000"/>
            <a:ext cx="0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7" name="Line 21">
            <a:extLst>
              <a:ext uri="{FF2B5EF4-FFF2-40B4-BE49-F238E27FC236}">
                <a16:creationId xmlns="" xmlns:a16="http://schemas.microsoft.com/office/drawing/2014/main" id="{738C69FD-5EE2-A642-B795-265D3A8B1C65}"/>
              </a:ext>
            </a:extLst>
          </p:cNvPr>
          <p:cNvSpPr>
            <a:spLocks noChangeShapeType="1"/>
          </p:cNvSpPr>
          <p:nvPr/>
        </p:nvSpPr>
        <p:spPr bwMode="auto">
          <a:xfrm>
            <a:off x="2844799" y="1524000"/>
            <a:ext cx="18241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1" name="Line 22">
            <a:extLst>
              <a:ext uri="{FF2B5EF4-FFF2-40B4-BE49-F238E27FC236}">
                <a16:creationId xmlns="" xmlns:a16="http://schemas.microsoft.com/office/drawing/2014/main" id="{4B9DF8FB-9BD9-CD4E-BFF9-AAB136121D1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72352" y="1524000"/>
            <a:ext cx="3048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2" name="Line 21">
            <a:extLst>
              <a:ext uri="{FF2B5EF4-FFF2-40B4-BE49-F238E27FC236}">
                <a16:creationId xmlns="" xmlns:a16="http://schemas.microsoft.com/office/drawing/2014/main" id="{F42CACDD-87F2-5441-BE49-DCF9D9BEDB0E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3200" y="1531646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2" name="Line 21">
            <a:extLst>
              <a:ext uri="{FF2B5EF4-FFF2-40B4-BE49-F238E27FC236}">
                <a16:creationId xmlns="" xmlns:a16="http://schemas.microsoft.com/office/drawing/2014/main" id="{1A7793D3-5816-3B46-8593-F03D8F861EA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9842" y="1509492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3" name="Line 17">
            <a:extLst>
              <a:ext uri="{FF2B5EF4-FFF2-40B4-BE49-F238E27FC236}">
                <a16:creationId xmlns="" xmlns:a16="http://schemas.microsoft.com/office/drawing/2014/main" id="{1BA88A69-401D-4440-8614-A93B31CD7AFF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5369054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C301ED19-4E09-0C4E-925D-CEB10E60B954}"/>
              </a:ext>
            </a:extLst>
          </p:cNvPr>
          <p:cNvSpPr txBox="1"/>
          <p:nvPr/>
        </p:nvSpPr>
        <p:spPr>
          <a:xfrm>
            <a:off x="4569887" y="404623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h[0,1]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8FA6A39C-B8D9-694B-B199-157830F1B497}"/>
              </a:ext>
            </a:extLst>
          </p:cNvPr>
          <p:cNvSpPr txBox="1"/>
          <p:nvPr/>
        </p:nvSpPr>
        <p:spPr>
          <a:xfrm>
            <a:off x="4539443" y="5013497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h[1,1]</a:t>
            </a:r>
          </a:p>
        </p:txBody>
      </p:sp>
    </p:spTree>
    <p:extLst>
      <p:ext uri="{BB962C8B-B14F-4D97-AF65-F5344CB8AC3E}">
        <p14:creationId xmlns:p14="http://schemas.microsoft.com/office/powerpoint/2010/main" val="3738955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6">
            <a:extLst>
              <a:ext uri="{FF2B5EF4-FFF2-40B4-BE49-F238E27FC236}">
                <a16:creationId xmlns="" xmlns:a16="http://schemas.microsoft.com/office/drawing/2014/main" id="{96D5F175-D84C-9648-AC6C-05F74902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4" name="Rectangle 8">
            <a:extLst>
              <a:ext uri="{FF2B5EF4-FFF2-40B4-BE49-F238E27FC236}">
                <a16:creationId xmlns="" xmlns:a16="http://schemas.microsoft.com/office/drawing/2014/main" id="{D118FD53-433F-3747-A69D-B878030D9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5" name="Rectangle 6">
            <a:extLst>
              <a:ext uri="{FF2B5EF4-FFF2-40B4-BE49-F238E27FC236}">
                <a16:creationId xmlns="" xmlns:a16="http://schemas.microsoft.com/office/drawing/2014/main" id="{71C8E6C8-C87C-1A46-997B-698C3EAB7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6" name="Rectangle 7">
            <a:extLst>
              <a:ext uri="{FF2B5EF4-FFF2-40B4-BE49-F238E27FC236}">
                <a16:creationId xmlns="" xmlns:a16="http://schemas.microsoft.com/office/drawing/2014/main" id="{A2635901-29F7-7A44-970A-9AC33C7E94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5390534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7" name="Rectangle 6">
            <a:extLst>
              <a:ext uri="{FF2B5EF4-FFF2-40B4-BE49-F238E27FC236}">
                <a16:creationId xmlns="" xmlns:a16="http://schemas.microsoft.com/office/drawing/2014/main" id="{0DB268FD-55C7-E74F-981F-BB4D5467A4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343904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?</a:t>
            </a:r>
          </a:p>
        </p:txBody>
      </p:sp>
      <p:sp>
        <p:nvSpPr>
          <p:cNvPr id="48" name="Rectangle 9">
            <a:extLst>
              <a:ext uri="{FF2B5EF4-FFF2-40B4-BE49-F238E27FC236}">
                <a16:creationId xmlns="" xmlns:a16="http://schemas.microsoft.com/office/drawing/2014/main" id="{B60FB8C7-E8A7-1147-9183-E2812C72E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2475540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9" name="Rectangle 12">
            <a:extLst>
              <a:ext uri="{FF2B5EF4-FFF2-40B4-BE49-F238E27FC236}">
                <a16:creationId xmlns="" xmlns:a16="http://schemas.microsoft.com/office/drawing/2014/main" id="{5A74CDA9-D385-0B4E-892F-8E9B6CAE6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1509492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0" name="Rectangle 6">
            <a:extLst>
              <a:ext uri="{FF2B5EF4-FFF2-40B4-BE49-F238E27FC236}">
                <a16:creationId xmlns="" xmlns:a16="http://schemas.microsoft.com/office/drawing/2014/main" id="{FC390F0E-CC6F-5A40-AAE4-3DE6FE231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4398227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51" name="Rectangle 6">
            <a:extLst>
              <a:ext uri="{FF2B5EF4-FFF2-40B4-BE49-F238E27FC236}">
                <a16:creationId xmlns="" xmlns:a16="http://schemas.microsoft.com/office/drawing/2014/main" id="{59356E07-B216-284C-9FE2-680DA8B2DC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254" y="5376026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7" name="Rectangle 6">
            <a:extLst>
              <a:ext uri="{FF2B5EF4-FFF2-40B4-BE49-F238E27FC236}">
                <a16:creationId xmlns="" xmlns:a16="http://schemas.microsoft.com/office/drawing/2014/main" id="{77C844BF-517E-C840-98CE-826908B50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8" name="Rectangle 9">
            <a:extLst>
              <a:ext uri="{FF2B5EF4-FFF2-40B4-BE49-F238E27FC236}">
                <a16:creationId xmlns="" xmlns:a16="http://schemas.microsoft.com/office/drawing/2014/main" id="{A174CB59-E3E5-2E42-93B0-F10B5440A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9" name="Rectangle 12">
            <a:extLst>
              <a:ext uri="{FF2B5EF4-FFF2-40B4-BE49-F238E27FC236}">
                <a16:creationId xmlns="" xmlns:a16="http://schemas.microsoft.com/office/drawing/2014/main" id="{7E122B3F-7034-7245-84A0-A8F6C2D5CB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40" name="Rectangle 6">
            <a:extLst>
              <a:ext uri="{FF2B5EF4-FFF2-40B4-BE49-F238E27FC236}">
                <a16:creationId xmlns="" xmlns:a16="http://schemas.microsoft.com/office/drawing/2014/main" id="{5391C95A-7069-5B48-BA41-DB848104E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1442" y="4412735"/>
            <a:ext cx="1168400" cy="96605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34" name="Rectangle 8">
            <a:extLst>
              <a:ext uri="{FF2B5EF4-FFF2-40B4-BE49-F238E27FC236}">
                <a16:creationId xmlns="" xmlns:a16="http://schemas.microsoft.com/office/drawing/2014/main" id="{75CC4C89-B300-3541-89B6-08D61ACEA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8" y="381000"/>
            <a:ext cx="7493002" cy="1143000"/>
          </a:xfrm>
        </p:spPr>
        <p:txBody>
          <a:bodyPr/>
          <a:lstStyle/>
          <a:p>
            <a:r>
              <a:rPr lang="en-US" dirty="0"/>
              <a:t>Impulse response to the moving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="" xmlns:a16="http://schemas.microsoft.com/office/drawing/2014/main" id="{DE7BC403-1ACC-6047-B170-D47954430E9E}"/>
                  </a:ext>
                </a:extLst>
              </p:cNvPr>
              <p:cNvSpPr txBox="1"/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sz="280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</m:groupCh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 </m:t>
                      </m:r>
                      <m:f>
                        <m:fPr>
                          <m:ctrlPr>
                            <a:rPr lang="en-US" sz="28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8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=−1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=−1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7BC403-1ACC-6047-B170-D47954430E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026" y="3121132"/>
                <a:ext cx="4045612" cy="1791709"/>
              </a:xfrm>
              <a:prstGeom prst="rect">
                <a:avLst/>
              </a:prstGeom>
              <a:blipFill>
                <a:blip r:embed="rId3"/>
                <a:stretch>
                  <a:fillRect l="-11250" t="-44366" r="-18438" b="-116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6">
            <a:extLst>
              <a:ext uri="{FF2B5EF4-FFF2-40B4-BE49-F238E27FC236}">
                <a16:creationId xmlns="" xmlns:a16="http://schemas.microsoft.com/office/drawing/2014/main" id="{2FFF8A70-97DA-964D-93F5-4864F4CFA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3453548"/>
            <a:ext cx="1168400" cy="966048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r>
              <a:rPr lang="en-US" sz="3200" dirty="0"/>
              <a:t>1/9</a:t>
            </a:r>
          </a:p>
        </p:txBody>
      </p:sp>
      <p:sp>
        <p:nvSpPr>
          <p:cNvPr id="13" name="Rectangle 7">
            <a:extLst>
              <a:ext uri="{FF2B5EF4-FFF2-40B4-BE49-F238E27FC236}">
                <a16:creationId xmlns="" xmlns:a16="http://schemas.microsoft.com/office/drawing/2014/main" id="{70730A73-058A-9B4B-B666-E72D15546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4" name="Rectangle 8">
            <a:extLst>
              <a:ext uri="{FF2B5EF4-FFF2-40B4-BE49-F238E27FC236}">
                <a16:creationId xmlns="" xmlns:a16="http://schemas.microsoft.com/office/drawing/2014/main" id="{CAE67D9B-B1F8-2540-9E91-FFD154287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3453548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5" name="Rectangle 9">
            <a:extLst>
              <a:ext uri="{FF2B5EF4-FFF2-40B4-BE49-F238E27FC236}">
                <a16:creationId xmlns="" xmlns:a16="http://schemas.microsoft.com/office/drawing/2014/main" id="{3F9E419F-9D92-ED45-9917-59A6E6E61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6" name="Rectangle 10">
            <a:extLst>
              <a:ext uri="{FF2B5EF4-FFF2-40B4-BE49-F238E27FC236}">
                <a16:creationId xmlns="" xmlns:a16="http://schemas.microsoft.com/office/drawing/2014/main" id="{E205411F-3C54-2248-8D16-A3FF6531EE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490048"/>
            <a:ext cx="1168400" cy="96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7" name="Rectangle 11">
            <a:extLst>
              <a:ext uri="{FF2B5EF4-FFF2-40B4-BE49-F238E27FC236}">
                <a16:creationId xmlns="" xmlns:a16="http://schemas.microsoft.com/office/drawing/2014/main" id="{A7309585-1179-CF42-B008-6BD1CCE21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2490048"/>
            <a:ext cx="1168400" cy="9635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8" name="Rectangle 12">
            <a:extLst>
              <a:ext uri="{FF2B5EF4-FFF2-40B4-BE49-F238E27FC236}">
                <a16:creationId xmlns="" xmlns:a16="http://schemas.microsoft.com/office/drawing/2014/main" id="{2663A169-DD7A-374E-8800-A7CA7F2A51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19" name="Rectangle 13">
            <a:extLst>
              <a:ext uri="{FF2B5EF4-FFF2-40B4-BE49-F238E27FC236}">
                <a16:creationId xmlns="" xmlns:a16="http://schemas.microsoft.com/office/drawing/2014/main" id="{C2B0963A-51D4-0447-8D4C-64B15436B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0" name="Rectangle 14">
            <a:extLst>
              <a:ext uri="{FF2B5EF4-FFF2-40B4-BE49-F238E27FC236}">
                <a16:creationId xmlns="" xmlns:a16="http://schemas.microsoft.com/office/drawing/2014/main" id="{1E2E91B3-8B63-6D4A-9D6B-F73FE38E70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1524000"/>
            <a:ext cx="1168400" cy="9660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21" name="Line 15">
            <a:extLst>
              <a:ext uri="{FF2B5EF4-FFF2-40B4-BE49-F238E27FC236}">
                <a16:creationId xmlns="" xmlns:a16="http://schemas.microsoft.com/office/drawing/2014/main" id="{3E2096E2-8B59-B742-8269-F1D113BFA5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1493694"/>
            <a:ext cx="5883654" cy="3030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2" name="Line 16">
            <a:extLst>
              <a:ext uri="{FF2B5EF4-FFF2-40B4-BE49-F238E27FC236}">
                <a16:creationId xmlns="" xmlns:a16="http://schemas.microsoft.com/office/drawing/2014/main" id="{280B4E4A-A357-0343-A497-52DD177C836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2482401"/>
            <a:ext cx="5864352" cy="764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3" name="Line 17">
            <a:extLst>
              <a:ext uri="{FF2B5EF4-FFF2-40B4-BE49-F238E27FC236}">
                <a16:creationId xmlns="" xmlns:a16="http://schemas.microsoft.com/office/drawing/2014/main" id="{C2BD4F45-BB88-434E-84D4-B022355D72A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3430683"/>
            <a:ext cx="5883654" cy="2286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5" name="Line 19">
            <a:extLst>
              <a:ext uri="{FF2B5EF4-FFF2-40B4-BE49-F238E27FC236}">
                <a16:creationId xmlns="" xmlns:a16="http://schemas.microsoft.com/office/drawing/2014/main" id="{85E42409-56B6-724C-A4C1-55F8A19E026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7999" y="1524000"/>
            <a:ext cx="1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B21599F0-794B-6648-889C-5C79324FC1D7}"/>
              </a:ext>
            </a:extLst>
          </p:cNvPr>
          <p:cNvSpPr txBox="1"/>
          <p:nvPr/>
        </p:nvSpPr>
        <p:spPr>
          <a:xfrm>
            <a:off x="3353223" y="4057124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DCADF0C3-8AEB-834C-A7D1-2CB8107A2581}"/>
              </a:ext>
            </a:extLst>
          </p:cNvPr>
          <p:cNvSpPr txBox="1"/>
          <p:nvPr/>
        </p:nvSpPr>
        <p:spPr>
          <a:xfrm>
            <a:off x="3366981" y="4797054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g[0,0]</a:t>
            </a:r>
          </a:p>
        </p:txBody>
      </p:sp>
      <p:sp>
        <p:nvSpPr>
          <p:cNvPr id="32" name="Rectangle 6">
            <a:extLst>
              <a:ext uri="{FF2B5EF4-FFF2-40B4-BE49-F238E27FC236}">
                <a16:creationId xmlns="" xmlns:a16="http://schemas.microsoft.com/office/drawing/2014/main" id="{C11A9969-20B2-6F41-BBD8-1A12DCCABC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3" name="Rectangle 7">
            <a:extLst>
              <a:ext uri="{FF2B5EF4-FFF2-40B4-BE49-F238E27FC236}">
                <a16:creationId xmlns="" xmlns:a16="http://schemas.microsoft.com/office/drawing/2014/main" id="{7F1D1E28-E143-9246-8A04-EBF6169CA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4412735"/>
            <a:ext cx="1168400" cy="9660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 anchorCtr="1"/>
          <a:lstStyle/>
          <a:p>
            <a:pPr>
              <a:spcBef>
                <a:spcPct val="20000"/>
              </a:spcBef>
            </a:pPr>
            <a:endParaRPr lang="en-US" sz="3200" dirty="0"/>
          </a:p>
        </p:txBody>
      </p:sp>
      <p:sp>
        <p:nvSpPr>
          <p:cNvPr id="35" name="Line 17">
            <a:extLst>
              <a:ext uri="{FF2B5EF4-FFF2-40B4-BE49-F238E27FC236}">
                <a16:creationId xmlns="" xmlns:a16="http://schemas.microsoft.com/office/drawing/2014/main" id="{E2C45629-CD42-0D43-979C-93AE98533CE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4394183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4" name="Line 18">
            <a:extLst>
              <a:ext uri="{FF2B5EF4-FFF2-40B4-BE49-F238E27FC236}">
                <a16:creationId xmlns="" xmlns:a16="http://schemas.microsoft.com/office/drawing/2014/main" id="{660E1FE0-FEEB-0246-9C65-496EB9FEF6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8000" y="6356583"/>
            <a:ext cx="5883654" cy="18801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6" name="Line 20">
            <a:extLst>
              <a:ext uri="{FF2B5EF4-FFF2-40B4-BE49-F238E27FC236}">
                <a16:creationId xmlns="" xmlns:a16="http://schemas.microsoft.com/office/drawing/2014/main" id="{F49898F5-8B83-BC4E-B57B-E747B71F2266}"/>
              </a:ext>
            </a:extLst>
          </p:cNvPr>
          <p:cNvSpPr>
            <a:spLocks noChangeShapeType="1"/>
          </p:cNvSpPr>
          <p:nvPr/>
        </p:nvSpPr>
        <p:spPr bwMode="auto">
          <a:xfrm>
            <a:off x="1676400" y="1524000"/>
            <a:ext cx="0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27" name="Line 21">
            <a:extLst>
              <a:ext uri="{FF2B5EF4-FFF2-40B4-BE49-F238E27FC236}">
                <a16:creationId xmlns="" xmlns:a16="http://schemas.microsoft.com/office/drawing/2014/main" id="{738C69FD-5EE2-A642-B795-265D3A8B1C65}"/>
              </a:ext>
            </a:extLst>
          </p:cNvPr>
          <p:cNvSpPr>
            <a:spLocks noChangeShapeType="1"/>
          </p:cNvSpPr>
          <p:nvPr/>
        </p:nvSpPr>
        <p:spPr bwMode="auto">
          <a:xfrm>
            <a:off x="2844799" y="1524000"/>
            <a:ext cx="18241" cy="48180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1" name="Line 22">
            <a:extLst>
              <a:ext uri="{FF2B5EF4-FFF2-40B4-BE49-F238E27FC236}">
                <a16:creationId xmlns="" xmlns:a16="http://schemas.microsoft.com/office/drawing/2014/main" id="{4B9DF8FB-9BD9-CD4E-BFF9-AAB136121D1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72352" y="1524000"/>
            <a:ext cx="3048" cy="4818076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42" name="Line 21">
            <a:extLst>
              <a:ext uri="{FF2B5EF4-FFF2-40B4-BE49-F238E27FC236}">
                <a16:creationId xmlns="" xmlns:a16="http://schemas.microsoft.com/office/drawing/2014/main" id="{F42CACDD-87F2-5441-BE49-DCF9D9BEDB0E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3200" y="1531646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2" name="Line 21">
            <a:extLst>
              <a:ext uri="{FF2B5EF4-FFF2-40B4-BE49-F238E27FC236}">
                <a16:creationId xmlns="" xmlns:a16="http://schemas.microsoft.com/office/drawing/2014/main" id="{1A7793D3-5816-3B46-8593-F03D8F861EA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9842" y="1509492"/>
            <a:ext cx="0" cy="48249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3" name="Line 17">
            <a:extLst>
              <a:ext uri="{FF2B5EF4-FFF2-40B4-BE49-F238E27FC236}">
                <a16:creationId xmlns="" xmlns:a16="http://schemas.microsoft.com/office/drawing/2014/main" id="{1BA88A69-401D-4440-8614-A93B31CD7AFF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" y="5369054"/>
            <a:ext cx="5883654" cy="254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 anchorCtr="1"/>
          <a:lstStyle/>
          <a:p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C301ED19-4E09-0C4E-925D-CEB10E60B954}"/>
              </a:ext>
            </a:extLst>
          </p:cNvPr>
          <p:cNvSpPr txBox="1"/>
          <p:nvPr/>
        </p:nvSpPr>
        <p:spPr>
          <a:xfrm>
            <a:off x="4569887" y="404623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h[0,1]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8FA6A39C-B8D9-694B-B199-157830F1B497}"/>
              </a:ext>
            </a:extLst>
          </p:cNvPr>
          <p:cNvSpPr txBox="1"/>
          <p:nvPr/>
        </p:nvSpPr>
        <p:spPr>
          <a:xfrm>
            <a:off x="4539443" y="5013497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h[1,1]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F63C19A1-F1AD-7D42-93C3-5DAB988816FA}"/>
              </a:ext>
            </a:extLst>
          </p:cNvPr>
          <p:cNvSpPr txBox="1"/>
          <p:nvPr/>
        </p:nvSpPr>
        <p:spPr>
          <a:xfrm>
            <a:off x="5700691" y="4031826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h[0,2]</a:t>
            </a:r>
          </a:p>
        </p:txBody>
      </p:sp>
    </p:spTree>
    <p:extLst>
      <p:ext uri="{BB962C8B-B14F-4D97-AF65-F5344CB8AC3E}">
        <p14:creationId xmlns:p14="http://schemas.microsoft.com/office/powerpoint/2010/main" val="4617649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small&#10;\[ \frac{1}{9} &#10;\]&#10;\end{document}&#10;"/>
  <p:tag name="EXTERNALNAME" val="txp_fig"/>
  <p:tag name="BLEND" val="False"/>
  <p:tag name="TRANSPARENT" val="True"/>
  <p:tag name="KEEPFILES" val="False"/>
  <p:tag name="DEBUGPAUSE" val="False"/>
  <p:tag name="RESOLUTION" val="300"/>
  <p:tag name="TIMEOUT" val="15"/>
  <p:tag name="BITMAPFORMAT" val="bmpmono"/>
  <p:tag name="DEBUGINTERACTIVE" val="True"/>
  <p:tag name="ORIGWIDTH" val="12"/>
  <p:tag name="PICTUREFILESIZE" val="126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small&#10;\[ \frac{1}{9} &#10;\]&#10;\end{document}&#10;"/>
  <p:tag name="EXTERNALNAME" val="txp_fig"/>
  <p:tag name="BLEND" val="False"/>
  <p:tag name="TRANSPARENT" val="True"/>
  <p:tag name="KEEPFILES" val="False"/>
  <p:tag name="DEBUGPAUSE" val="False"/>
  <p:tag name="RESOLUTION" val="300"/>
  <p:tag name="TIMEOUT" val="15"/>
  <p:tag name="BITMAPFORMAT" val="bmpmono"/>
  <p:tag name="DEBUGINTERACTIVE" val="True"/>
  <p:tag name="ORIGWIDTH" val="12"/>
  <p:tag name="PICTUREFILESIZE" val="126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small&#10;\[ \frac{1}{9} &#10;\]&#10;\end{document}&#10;"/>
  <p:tag name="EXTERNALNAME" val="txp_fig"/>
  <p:tag name="BLEND" val="False"/>
  <p:tag name="TRANSPARENT" val="True"/>
  <p:tag name="KEEPFILES" val="False"/>
  <p:tag name="DEBUGPAUSE" val="False"/>
  <p:tag name="RESOLUTION" val="300"/>
  <p:tag name="TIMEOUT" val="15"/>
  <p:tag name="BITMAPFORMAT" val="bmpmono"/>
  <p:tag name="DEBUGINTERACTIVE" val="True"/>
  <p:tag name="ORIGWIDTH" val="12"/>
  <p:tag name="PICTUREFILESIZE" val="126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small&#10;\[ \frac{1}{9} &#10;\]&#10;\end{document}&#10;"/>
  <p:tag name="EXTERNALNAME" val="txp_fig"/>
  <p:tag name="BLEND" val="False"/>
  <p:tag name="TRANSPARENT" val="True"/>
  <p:tag name="KEEPFILES" val="False"/>
  <p:tag name="DEBUGPAUSE" val="False"/>
  <p:tag name="RESOLUTION" val="300"/>
  <p:tag name="TIMEOUT" val="15"/>
  <p:tag name="BITMAPFORMAT" val="bmpmono"/>
  <p:tag name="DEBUGINTERACTIVE" val="True"/>
  <p:tag name="ORIGWIDTH" val="12"/>
  <p:tag name="PICTUREFILESIZE" val="126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small&#10;\[ \frac{1}{9} &#10;\]&#10;\end{document}&#10;"/>
  <p:tag name="EXTERNALNAME" val="txp_fig"/>
  <p:tag name="BLEND" val="False"/>
  <p:tag name="TRANSPARENT" val="True"/>
  <p:tag name="KEEPFILES" val="False"/>
  <p:tag name="DEBUGPAUSE" val="False"/>
  <p:tag name="RESOLUTION" val="300"/>
  <p:tag name="TIMEOUT" val="15"/>
  <p:tag name="BITMAPFORMAT" val="bmpmono"/>
  <p:tag name="DEBUGINTERACTIVE" val="True"/>
  <p:tag name="ORIGWIDTH" val="12"/>
  <p:tag name="PICTUREFILESIZE" val="126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small&#10;\[ \frac{1}{9} &#10;\]&#10;\end{document}&#10;"/>
  <p:tag name="EXTERNALNAME" val="txp_fig"/>
  <p:tag name="BLEND" val="False"/>
  <p:tag name="TRANSPARENT" val="True"/>
  <p:tag name="KEEPFILES" val="False"/>
  <p:tag name="DEBUGPAUSE" val="False"/>
  <p:tag name="RESOLUTION" val="300"/>
  <p:tag name="TIMEOUT" val="15"/>
  <p:tag name="BITMAPFORMAT" val="bmpmono"/>
  <p:tag name="DEBUGINTERACTIVE" val="True"/>
  <p:tag name="ORIGWIDTH" val="12"/>
  <p:tag name="PICTUREFILESIZE" val="1262"/>
</p:tagLst>
</file>

<file path=ppt/theme/theme1.xml><?xml version="1.0" encoding="utf-8"?>
<a:theme xmlns:a="http://schemas.openxmlformats.org/drawingml/2006/main" name="1_CS223B_slides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23692</TotalTime>
  <Words>2513</Words>
  <Application>Microsoft Office PowerPoint</Application>
  <PresentationFormat>自定义</PresentationFormat>
  <Paragraphs>798</Paragraphs>
  <Slides>51</Slides>
  <Notes>13</Notes>
  <HiddenSlides>9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52" baseType="lpstr">
      <vt:lpstr>1_CS223B_slides_template</vt:lpstr>
      <vt:lpstr>How do we characterize a linear shift invariant (LSI) system?</vt:lpstr>
      <vt:lpstr>Linear Systems (filters)</vt:lpstr>
      <vt:lpstr>2D impulse function</vt:lpstr>
      <vt:lpstr>Impulse response to the moving filter</vt:lpstr>
      <vt:lpstr>Impulse response to the moving filter</vt:lpstr>
      <vt:lpstr>Impulse response to the moving filter</vt:lpstr>
      <vt:lpstr>Impulse response to the moving filter</vt:lpstr>
      <vt:lpstr>Impulse response to the moving filter</vt:lpstr>
      <vt:lpstr>Impulse response to the moving filter</vt:lpstr>
      <vt:lpstr>Impulse response to the moving filter</vt:lpstr>
      <vt:lpstr>Impulse response to the moving filter</vt:lpstr>
      <vt:lpstr>Impulse response of the 3 by 3 moving average filter</vt:lpstr>
      <vt:lpstr>Any linear shift invariant system</vt:lpstr>
      <vt:lpstr>General linear shift invariant system</vt:lpstr>
      <vt:lpstr>3 properties we need:</vt:lpstr>
      <vt:lpstr>PowerPoint 演示文稿</vt:lpstr>
      <vt:lpstr>Linear shift invariant system</vt:lpstr>
      <vt:lpstr>Linear Shift Invariant systems</vt:lpstr>
      <vt:lpstr>PowerPoint 演示文稿</vt:lpstr>
      <vt:lpstr>1D Discrete convolution (symbol:     ) </vt:lpstr>
      <vt:lpstr>1D Discrete convolution (symbol:     ) </vt:lpstr>
      <vt:lpstr>Discrete convolution (symbol:     ) </vt:lpstr>
      <vt:lpstr>Discrete convolution (symbol:     ) </vt:lpstr>
      <vt:lpstr>Discrete convolution (symbol:     ) </vt:lpstr>
      <vt:lpstr>Discrete convolution (symbol:     ) </vt:lpstr>
      <vt:lpstr>Discrete convolution (symbol:     ) </vt:lpstr>
      <vt:lpstr>Discrete convolution (symbol:     ) </vt:lpstr>
      <vt:lpstr>Discrete convolution (symbol:     ) </vt:lpstr>
      <vt:lpstr>2D convolution</vt:lpstr>
      <vt:lpstr>2D convolution</vt:lpstr>
      <vt:lpstr>2D convolution</vt:lpstr>
      <vt:lpstr>2D convolution</vt:lpstr>
      <vt:lpstr>2D convolution</vt:lpstr>
      <vt:lpstr>2D convolution</vt:lpstr>
      <vt:lpstr>PowerPoint 演示文稿</vt:lpstr>
      <vt:lpstr>2D convolution example</vt:lpstr>
      <vt:lpstr>2D convolution example</vt:lpstr>
      <vt:lpstr>2D convolution example</vt:lpstr>
      <vt:lpstr>2D convolution example</vt:lpstr>
      <vt:lpstr>2D convolution example</vt:lpstr>
      <vt:lpstr>2D convolution example</vt:lpstr>
      <vt:lpstr>2D convolution example</vt:lpstr>
      <vt:lpstr>Convolution in 2D - examples</vt:lpstr>
      <vt:lpstr>Convolution in 2D - examples</vt:lpstr>
      <vt:lpstr>PowerPoint 演示文稿</vt:lpstr>
      <vt:lpstr>Convolution in 2D - examples</vt:lpstr>
      <vt:lpstr>PowerPoint 演示文稿</vt:lpstr>
      <vt:lpstr>PowerPoint 演示文稿</vt:lpstr>
      <vt:lpstr>Convolution in 2D - examples</vt:lpstr>
      <vt:lpstr>PowerPoint 演示文稿</vt:lpstr>
      <vt:lpstr>Convolution in 2D – Sharpening filter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3: Linear Filters</dc:title>
  <dc:creator>feifeili</dc:creator>
  <cp:lastModifiedBy>Monicearhust</cp:lastModifiedBy>
  <cp:revision>176</cp:revision>
  <cp:lastPrinted>2018-10-02T04:14:22Z</cp:lastPrinted>
  <dcterms:created xsi:type="dcterms:W3CDTF">2010-12-31T19:59:46Z</dcterms:created>
  <dcterms:modified xsi:type="dcterms:W3CDTF">2019-10-10T01:12:44Z</dcterms:modified>
</cp:coreProperties>
</file>

<file path=docProps/thumbnail.jpeg>
</file>